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327" r:id="rId4"/>
    <p:sldId id="259" r:id="rId5"/>
    <p:sldId id="260" r:id="rId6"/>
    <p:sldId id="324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97" r:id="rId17"/>
    <p:sldId id="272" r:id="rId18"/>
    <p:sldId id="273" r:id="rId19"/>
    <p:sldId id="322" r:id="rId20"/>
    <p:sldId id="323" r:id="rId21"/>
    <p:sldId id="275" r:id="rId22"/>
    <p:sldId id="280" r:id="rId23"/>
    <p:sldId id="277" r:id="rId24"/>
    <p:sldId id="278" r:id="rId25"/>
    <p:sldId id="279" r:id="rId26"/>
    <p:sldId id="274" r:id="rId27"/>
    <p:sldId id="276" r:id="rId28"/>
    <p:sldId id="282" r:id="rId29"/>
    <p:sldId id="283" r:id="rId30"/>
    <p:sldId id="284" r:id="rId31"/>
    <p:sldId id="285" r:id="rId32"/>
    <p:sldId id="310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7" r:id="rId55"/>
    <p:sldId id="311" r:id="rId56"/>
    <p:sldId id="312" r:id="rId57"/>
    <p:sldId id="313" r:id="rId58"/>
    <p:sldId id="318" r:id="rId59"/>
    <p:sldId id="315" r:id="rId60"/>
    <p:sldId id="316" r:id="rId61"/>
    <p:sldId id="314" r:id="rId62"/>
    <p:sldId id="320" r:id="rId63"/>
    <p:sldId id="326" r:id="rId64"/>
    <p:sldId id="321" r:id="rId65"/>
    <p:sldId id="325" r:id="rId6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A21F8-508B-4136-AE27-078CE2766B31}" type="datetimeFigureOut">
              <a:rPr lang="de-DE" smtClean="0"/>
              <a:pPr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24F-18E0-4848-AC1F-2B2F21FAF3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72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scitable/topicpage/The-Molecular-Clock-and-Estimating-Species-Divergence-4197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Stromatolithes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 466, 100–104 (01 July 2010) doi:10.1038/nature09166</a:t>
            </a:r>
          </a:p>
          <a:p>
            <a:r>
              <a:rPr lang="en-US" dirty="0" smtClean="0"/>
              <a:t>10/2014 </a:t>
            </a:r>
            <a:r>
              <a:rPr lang="en-US" dirty="0" err="1" smtClean="0"/>
              <a:t>Gabonionta</a:t>
            </a:r>
            <a:r>
              <a:rPr lang="en-US" dirty="0" smtClean="0"/>
              <a:t> </a:t>
            </a:r>
            <a:r>
              <a:rPr lang="en-US" dirty="0" err="1" smtClean="0"/>
              <a:t>spezies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17 cm </a:t>
            </a:r>
            <a:r>
              <a:rPr lang="en-US" dirty="0" err="1" smtClean="0"/>
              <a:t>groß</a:t>
            </a:r>
            <a:r>
              <a:rPr lang="en-US" dirty="0" smtClean="0"/>
              <a:t> , 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smtClean="0"/>
              <a:t> Report 2/2015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da sie nicht gestorben sind, so leben sie noch heute</a:t>
            </a:r>
          </a:p>
          <a:p>
            <a:endParaRPr lang="de-DE" dirty="0" smtClean="0"/>
          </a:p>
          <a:p>
            <a:r>
              <a:rPr lang="de-DE" dirty="0" smtClean="0"/>
              <a:t>http://humanorigins.si.edu/evidence/human-family-tree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ttp://www.google.at/imgres?q=volvox+kugelalge&amp;um=1&amp;hl=de&amp;sa=N&amp;biw=1265&amp;bih=832&amp;tbm=isch&amp;tbnid=8YQ_vQLtvplzTM:&amp;imgrefurl=http://laurentianum-warendorf.de/unterricht/lernbereichfach/naturwissenschaften/biologie/fotoserie-tdav-2005.php&amp;docid=eFqMcUpIPzOAUM&amp;imgurl=http://laurentianum-warendorf.de/pages/media/.gallery/image402.jpg&amp;w=768&amp;h=576&amp;ei=UDxCT4uiLYO2hAfvxoHJBQ&amp;zoom=1&amp;iact=rc&amp;dur=250&amp;sig=115311879935420433800&amp;page=1&amp;tbnh=139&amp;tbnw=185&amp;start=0&amp;ndsp=22&amp;ved=0CHMQrQMwDA&amp;tx=178&amp;ty=95</a:t>
            </a:r>
          </a:p>
          <a:p>
            <a:endParaRPr lang="de-DE" dirty="0" smtClean="0"/>
          </a:p>
          <a:p>
            <a:r>
              <a:rPr lang="de-DE" dirty="0" smtClean="0"/>
              <a:t>http://www.google.at/imgres?q=volvox+kugelalge&amp;um=1&amp;hl=de&amp;sa=N&amp;biw=1265&amp;bih=832&amp;tbm=isch&amp;tbnid=F4hDd6AZfW6IiM:&amp;imgrefurl=http://www.gutefrage.net/frage/warum-ist-volvox-hoeher-entwickelt-als-gonium&amp;docid=UngU4ctGFSSZ-M&amp;imgurl=http://www.gutefrage.net/media/fragen-antworten/bilder/17929444/1_big.jpg&amp;w=480&amp;h=360&amp;ei=UDxCT4uiLYO2hAfvxoHJBQ&amp;zoom=1&amp;iact=rc&amp;dur=156&amp;sig=115311879935420433800&amp;page=1&amp;tbnh=141&amp;tbnw=188&amp;start=0&amp;ndsp=22&amp;ved=0CFoQrQMwBg&amp;tx=177&amp;ty=100</a:t>
            </a:r>
          </a:p>
          <a:p>
            <a:endParaRPr lang="de-DE" dirty="0" smtClean="0"/>
          </a:p>
          <a:p>
            <a:r>
              <a:rPr lang="de-DE" dirty="0" smtClean="0"/>
              <a:t>http://www.google.at/imgres?q=hydra+polypen&amp;hl=de&amp;sa=X&amp;biw=1265&amp;bih=832&amp;tbm=isch&amp;prmd=imvns&amp;tbnid=UXQV8t93OPKiAM:&amp;imgrefurl=http://www.uni-heidelberg.de/presse/news2010/pm20100312_hydra.html&amp;docid=VCnYLwzOITyg9M&amp;imgurl=http://www.uni-heidelberg.de/md/zentral/images/hydra_320x400.jpg&amp;w=320&amp;h=400&amp;ei=yT1CT8C9EMiXhQfZlIDcBQ&amp;zoom=1&amp;iact=rc&amp;dur=218&amp;sig=115311879935420433800&amp;page=1&amp;tbnh=166&amp;tbnw=133&amp;start=0&amp;ndsp=25&amp;ved=0CFEQrQMwBA&amp;tx=61&amp;ty=131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google.at/imgres?q=volvox+kugelalge&amp;um=1&amp;hl=de&amp;sa=N&amp;biw=1265&amp;bih=832&amp;tbm=isch&amp;tbnid=8YQ_vQLtvplzTM:&amp;imgrefurl=http://laurentianum-warendorf.de/unterricht/lernbereichfach/naturwissenschaften/biologie/fotoserie-tdav-2005.php&amp;docid=eFqMcUpIPzOAUM&amp;imgurl=http://laurentianum-warendorf.de/pages/media/.gallery/image402.jpg&amp;w=768&amp;h=576&amp;ei=UDxCT4uiLYO2hAfvxoHJBQ&amp;zoom=1&amp;iact=rc&amp;dur=250&amp;sig=115311879935420433800&amp;page=1&amp;tbnh=139&amp;tbnw=185&amp;start=0&amp;ndsp=22&amp;ved=0CHMQrQMwDA&amp;tx=178&amp;ty=95</a:t>
            </a:r>
          </a:p>
          <a:p>
            <a:endParaRPr lang="de-DE" dirty="0" smtClean="0"/>
          </a:p>
          <a:p>
            <a:r>
              <a:rPr lang="de-DE" dirty="0" smtClean="0"/>
              <a:t>13.3.2015</a:t>
            </a:r>
          </a:p>
          <a:p>
            <a:r>
              <a:rPr lang="en-US" dirty="0" smtClean="0"/>
              <a:t>on the basis of information from plant and algal fossils and from </a:t>
            </a:r>
            <a:r>
              <a:rPr lang="en-US" dirty="0" smtClean="0">
                <a:hlinkClick r:id="rId3" tooltip="molecular clock analyses"/>
              </a:rPr>
              <a:t>molecular clock analyses</a:t>
            </a:r>
            <a:r>
              <a:rPr lang="en-US" dirty="0" smtClean="0"/>
              <a:t> that members of the </a:t>
            </a:r>
            <a:r>
              <a:rPr lang="en-US" dirty="0" err="1" smtClean="0"/>
              <a:t>volvocine</a:t>
            </a:r>
            <a:r>
              <a:rPr lang="en-US" dirty="0" smtClean="0"/>
              <a:t> family have been diverging from each other for only about 200 million years (Herron </a:t>
            </a:r>
            <a:r>
              <a:rPr lang="en-US" i="1" dirty="0" smtClean="0"/>
              <a:t>et al.</a:t>
            </a:r>
            <a:r>
              <a:rPr lang="en-US" dirty="0" smtClean="0"/>
              <a:t> 2009).</a:t>
            </a:r>
          </a:p>
          <a:p>
            <a:r>
              <a:rPr lang="en-US" dirty="0" smtClean="0"/>
              <a:t>From http://www.nature.com/scitable/topicpage/volvox-chlamydomonas-and-the-evolution-of-multicellularity-14433403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://www.google.at/imgres?q=volvox+kugelalge&amp;um=1&amp;hl=de&amp;sa=N&amp;biw=1265&amp;bih=832&amp;tbm=isch&amp;tbnid=F4hDd6AZfW6IiM:&amp;imgrefurl=http://www.gutefrage.net/frage/warum-ist-volvox-hoeher-entwickelt-als-gonium&amp;docid=UngU4ctGFSSZ-M&amp;imgurl=http://www.gutefrage.net/media/fragen-antworten/bilder/17929444/1_big.jpg&amp;w=480&amp;h=360&amp;ei=UDxCT4uiLYO2hAfvxoHJBQ&amp;zoom=1&amp;iact=rc&amp;dur=156&amp;sig=115311879935420433800&amp;page=1&amp;tbnh=141&amp;tbnw=188&amp;start=0&amp;ndsp=22&amp;ved=0CFoQrQMwBg&amp;tx=177&amp;ty=100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google.at/imgres?q=volvox+kugelalge&amp;um=1&amp;hl=de&amp;sa=N&amp;biw=1265&amp;bih=832&amp;tbm=isch&amp;tbnid=8YQ_vQLtvplzTM:&amp;imgrefurl=http://laurentianum-warendorf.de/unterricht/lernbereichfach/naturwissenschaften/biologie/fotoserie-tdav-2005.php&amp;docid=eFqMcUpIPzOAUM&amp;imgurl=http://laurentianum-warendorf.de/pages/media/.gallery/image402.jpg&amp;w=768&amp;h=576&amp;ei=UDxCT4uiLYO2hAfvxoHJBQ&amp;zoom=1&amp;iact=rc&amp;dur=250&amp;sig=115311879935420433800&amp;page=1&amp;tbnh=139&amp;tbnw=185&amp;start=0&amp;ndsp=22&amp;ved=0CHMQrQMwDA&amp;tx=178&amp;ty=95</a:t>
            </a:r>
          </a:p>
          <a:p>
            <a:endParaRPr lang="de-DE" dirty="0" smtClean="0"/>
          </a:p>
          <a:p>
            <a:r>
              <a:rPr lang="de-DE" dirty="0" smtClean="0"/>
              <a:t>http://www.google.at/imgres?q=volvox+kugelalge&amp;um=1&amp;hl=de&amp;sa=N&amp;biw=1265&amp;bih=832&amp;tbm=isch&amp;tbnid=F4hDd6AZfW6IiM:&amp;imgrefurl=http://www.gutefrage.net/frage/warum-ist-volvox-hoeher-entwickelt-als-gonium&amp;docid=UngU4ctGFSSZ-M&amp;imgurl=http://www.gutefrage.net/media/fragen-antworten/bilder/17929444/1_big.jpg&amp;w=480&amp;h=360&amp;ei=UDxCT4uiLYO2hAfvxoHJBQ&amp;zoom=1&amp;iact=rc&amp;dur=156&amp;sig=115311879935420433800&amp;page=1&amp;tbnh=141&amp;tbnw=188&amp;start=0&amp;ndsp=22&amp;ved=0CFoQrQMwBg&amp;tx=177&amp;ty=100</a:t>
            </a:r>
          </a:p>
          <a:p>
            <a:endParaRPr lang="de-DE" dirty="0" smtClean="0"/>
          </a:p>
          <a:p>
            <a:r>
              <a:rPr lang="en-US" dirty="0" err="1" smtClean="0"/>
              <a:t>Cnidaria</a:t>
            </a:r>
            <a:r>
              <a:rPr lang="en-US" dirty="0" smtClean="0"/>
              <a:t> is thought to have one of the longest fossil histories of metazoan </a:t>
            </a:r>
            <a:r>
              <a:rPr lang="en-US" dirty="0" err="1" smtClean="0"/>
              <a:t>phlya</a:t>
            </a:r>
            <a:r>
              <a:rPr lang="en-US" dirty="0" smtClean="0"/>
              <a:t> with representatives in the </a:t>
            </a:r>
            <a:r>
              <a:rPr lang="en-US" dirty="0" err="1" smtClean="0"/>
              <a:t>Ediacaran</a:t>
            </a:r>
            <a:r>
              <a:rPr lang="en-US" dirty="0" smtClean="0"/>
              <a:t>  </a:t>
            </a:r>
            <a:r>
              <a:rPr lang="de-DE" dirty="0" smtClean="0"/>
              <a:t>(630-542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) </a:t>
            </a:r>
            <a:r>
              <a:rPr lang="en-US" dirty="0" smtClean="0"/>
              <a:t>fauna of the late Precambrian .</a:t>
            </a:r>
          </a:p>
          <a:p>
            <a:r>
              <a:rPr lang="en-US" dirty="0" smtClean="0"/>
              <a:t>From: </a:t>
            </a:r>
            <a:r>
              <a:rPr lang="en-US" dirty="0" smtClean="0">
                <a:sym typeface="Wingdings" pitchFamily="2" charset="2"/>
              </a:rPr>
              <a:t> http://tolweb.org/Cnidaria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google.at/imgres?q=kopulierende+tiere&amp;hl=de&amp;sa=X&amp;biw=1265&amp;bih=832&amp;tbm=isch&amp;prmd=imvnsb&amp;tbnid=VjrHbMluvdDk6M:&amp;imgrefurl=http://www.spiegel.de/wissenschaft/natur/0,1518,405984,00.html&amp;docid=E5nNqk-ZI-yzRM&amp;imgurl=http://www.spiegel.de/img/0,1020,107088,00.jpg&amp;w=151&amp;h=180&amp;ei=NT5CT6Rdj7OEB7-vnLwF&amp;zoom=1&amp;iact=rc&amp;dur=531&amp;sig=115311879935420433800&amp;page=1&amp;tbnh=144&amp;tbnw=120&amp;start=0&amp;ndsp=20&amp;ved=0CEkQrQMwAg&amp;tx=89&amp;ty=92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 540 Ma </a:t>
            </a:r>
            <a:r>
              <a:rPr lang="de-DE" dirty="0" err="1" smtClean="0"/>
              <a:t>Ediacarium</a:t>
            </a:r>
            <a:endParaRPr lang="de-DE" dirty="0" smtClean="0"/>
          </a:p>
          <a:p>
            <a:r>
              <a:rPr lang="de-DE" dirty="0" err="1" smtClean="0"/>
              <a:t>Haootia</a:t>
            </a:r>
            <a:endParaRPr lang="de-DE" dirty="0" smtClean="0"/>
          </a:p>
          <a:p>
            <a:r>
              <a:rPr lang="de-DE" dirty="0" smtClean="0"/>
              <a:t>https://www.google.at/search?q=Haootia&amp;biw=1237&amp;bih=707&amp;tbm=isch&amp;tbo=u&amp;source=univ&amp;sa=X&amp;ei=zIUvVZ6cLszhap-EgNgN&amp;ved=0CDMQsAQ#imgrc=MAR5-brrZnuUbM%253A%3BX0eZnweSc2qzIM%3Bhttp%253A%252F%252F2.bp.blogspot.com%252F-uA8_b9CUsxQ%252FVKRRUphxGpI%252FAAAAAAAAE1w%252FJpP4Wuzx4Pw%252Fs1600%252FHaootia_NT.jpg%3Bhttp%253A%252F%252Fspinops.blogspot.com%252F2014%252F12%252Fhaootia-quadriformis.html%3B800%3B600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fossils represent later developmental stages of </a:t>
            </a:r>
            <a:r>
              <a:rPr lang="en-US" i="1" dirty="0" err="1" smtClean="0"/>
              <a:t>Megasphaera</a:t>
            </a:r>
            <a:r>
              <a:rPr lang="en-US" dirty="0" smtClean="0"/>
              <a:t> and show evidence for cell differentiation, germ-soma separation, and programmed cell death.</a:t>
            </a:r>
          </a:p>
          <a:p>
            <a:r>
              <a:rPr lang="en-US" dirty="0" smtClean="0"/>
              <a:t>from the </a:t>
            </a:r>
            <a:r>
              <a:rPr lang="en-US" dirty="0" err="1" smtClean="0"/>
              <a:t>Ediacaran</a:t>
            </a:r>
            <a:r>
              <a:rPr lang="en-US" dirty="0" smtClean="0"/>
              <a:t> (630-542 million years ago)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 Chen 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germ–soma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Ediacaran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embryo-like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fossils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online September 24, 2014;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10.1038/nature13766</a:t>
            </a:r>
          </a:p>
          <a:p>
            <a:r>
              <a:rPr lang="en-US" dirty="0" smtClean="0"/>
              <a:t>Arrow: A life cycle including a </a:t>
            </a:r>
            <a:r>
              <a:rPr lang="en-US" i="1" dirty="0" err="1" smtClean="0"/>
              <a:t>matryoshka</a:t>
            </a:r>
            <a:r>
              <a:rPr lang="en-US" i="1" dirty="0" smtClean="0"/>
              <a:t> stage (= </a:t>
            </a:r>
            <a:r>
              <a:rPr lang="de-DE" dirty="0" err="1" smtClean="0"/>
              <a:t>Russian</a:t>
            </a:r>
            <a:r>
              <a:rPr lang="de-DE" dirty="0" smtClean="0"/>
              <a:t> </a:t>
            </a:r>
            <a:r>
              <a:rPr lang="de-DE" dirty="0" err="1" smtClean="0"/>
              <a:t>dolls</a:t>
            </a:r>
            <a:r>
              <a:rPr lang="de-DE" dirty="0" smtClean="0"/>
              <a:t>)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de-DE" dirty="0" smtClean="0"/>
              <a:t>See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dirty="0" smtClean="0"/>
              <a:t>http://www.evolutionnews.org/2014/10/new_precambrian090171.html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24F-18E0-4848-AC1F-2B2F21FAF355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B52-A012-4831-BF95-8EB5B993FD52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B2AA-A4DF-48FA-A9D9-DAD5F39A5B5F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3BB-1C85-48A9-95F6-91178201356E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E953-B382-4023-AF13-B225DBFA1DEB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1AA9-05AC-44FF-BEA0-F02EADE8B34A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4F-631D-4773-AA26-94FCEB5B656A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A5-EA1F-48F3-B9CC-6A29A89515F7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2C17-7B09-41BB-A29B-240A99025FE9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1BC-52EB-4A43-80D1-B664E44C34D4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64ED-8881-48AC-B4E1-704F31AB4DD5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ADF2-C5B9-4799-8455-36DF3958C7AA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6728-7DAD-4CE8-A069-EB059473929B}" type="datetime1">
              <a:rPr lang="de-DE" smtClean="0"/>
              <a:pPr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8102-751D-4154-B554-8051251A5A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-wissen.de/natur_technik/weltall/universu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76379" y="3244334"/>
            <a:ext cx="219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13.600.000.000 </a:t>
            </a:r>
            <a:r>
              <a:rPr lang="de-DE" dirty="0" err="1"/>
              <a:t>years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13.800.000.000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076825" y="270129"/>
            <a:ext cx="343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Eine Hypothese und ein Fragment!</a:t>
            </a:r>
          </a:p>
          <a:p>
            <a:r>
              <a:rPr lang="de-AT" smtClean="0">
                <a:solidFill>
                  <a:srgbClr val="FFFF00"/>
                </a:solidFill>
              </a:rPr>
              <a:t>von </a:t>
            </a:r>
            <a:r>
              <a:rPr lang="de-AT" dirty="0" smtClean="0">
                <a:solidFill>
                  <a:srgbClr val="FFFF00"/>
                </a:solidFill>
              </a:rPr>
              <a:t>Georg Weitzer</a:t>
            </a:r>
            <a:endParaRPr lang="de-A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78891" y="306895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2.500.000.000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61390"/>
            <a:ext cx="2166938" cy="1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36" y="1933574"/>
            <a:ext cx="226375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7033759" y="3733800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Stromatoliten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78891" y="306895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991100" y="3124200"/>
            <a:ext cx="238125" cy="238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083779" y="32165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85750" y="270129"/>
            <a:ext cx="4798029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???  2.100.000.000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7734300" y="6334125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Eucaryotes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5229225" y="2395537"/>
            <a:ext cx="242889" cy="637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591175" y="2209800"/>
            <a:ext cx="31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Erste eukaryotische Lebensform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78891" y="306895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991100" y="3124200"/>
            <a:ext cx="238125" cy="238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083779" y="32165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5600700" y="3286125"/>
            <a:ext cx="238125" cy="238125"/>
            <a:chOff x="5143500" y="3276600"/>
            <a:chExt cx="238125" cy="238125"/>
          </a:xfrm>
        </p:grpSpPr>
        <p:sp>
          <p:nvSpPr>
            <p:cNvPr id="13" name="Ellipse 1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1.900.000.000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78891" y="306895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991100" y="3124200"/>
            <a:ext cx="238125" cy="238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083779" y="32165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4"/>
          <p:cNvGrpSpPr/>
          <p:nvPr/>
        </p:nvGrpSpPr>
        <p:grpSpPr>
          <a:xfrm>
            <a:off x="5600700" y="3286125"/>
            <a:ext cx="238125" cy="238125"/>
            <a:chOff x="5143500" y="3276600"/>
            <a:chExt cx="238125" cy="238125"/>
          </a:xfrm>
        </p:grpSpPr>
        <p:sp>
          <p:nvSpPr>
            <p:cNvPr id="13" name="Ellipse 1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4"/>
          <p:cNvGrpSpPr/>
          <p:nvPr/>
        </p:nvGrpSpPr>
        <p:grpSpPr>
          <a:xfrm>
            <a:off x="4524375" y="2371725"/>
            <a:ext cx="238125" cy="238125"/>
            <a:chOff x="5143500" y="3276600"/>
            <a:chExt cx="238125" cy="238125"/>
          </a:xfrm>
        </p:grpSpPr>
        <p:sp>
          <p:nvSpPr>
            <p:cNvPr id="17" name="Ellipse 1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1.700.000.000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78891" y="306895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991100" y="3124200"/>
            <a:ext cx="238125" cy="238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083779" y="32165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4"/>
          <p:cNvGrpSpPr/>
          <p:nvPr/>
        </p:nvGrpSpPr>
        <p:grpSpPr>
          <a:xfrm>
            <a:off x="5600700" y="3286125"/>
            <a:ext cx="238125" cy="238125"/>
            <a:chOff x="5143500" y="3276600"/>
            <a:chExt cx="238125" cy="238125"/>
          </a:xfrm>
        </p:grpSpPr>
        <p:sp>
          <p:nvSpPr>
            <p:cNvPr id="13" name="Ellipse 1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14"/>
          <p:cNvGrpSpPr/>
          <p:nvPr/>
        </p:nvGrpSpPr>
        <p:grpSpPr>
          <a:xfrm>
            <a:off x="4524375" y="2371725"/>
            <a:ext cx="238125" cy="238125"/>
            <a:chOff x="5143500" y="3276600"/>
            <a:chExt cx="238125" cy="238125"/>
          </a:xfrm>
        </p:grpSpPr>
        <p:sp>
          <p:nvSpPr>
            <p:cNvPr id="17" name="Ellipse 1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4"/>
          <p:cNvGrpSpPr/>
          <p:nvPr/>
        </p:nvGrpSpPr>
        <p:grpSpPr>
          <a:xfrm>
            <a:off x="4857750" y="3905250"/>
            <a:ext cx="238125" cy="238125"/>
            <a:chOff x="5143500" y="3276600"/>
            <a:chExt cx="238125" cy="238125"/>
          </a:xfrm>
        </p:grpSpPr>
        <p:sp>
          <p:nvSpPr>
            <p:cNvPr id="20" name="Ellipse 1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23" name="Textfeld 22"/>
          <p:cNvSpPr txBox="1"/>
          <p:nvPr/>
        </p:nvSpPr>
        <p:spPr>
          <a:xfrm>
            <a:off x="7953375" y="6324600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Protozoa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34026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5" name="Rechteck 2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1.300.000.000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525" y="3175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8001000" y="6353175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Metazoa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5671443" y="3128962"/>
            <a:ext cx="747713" cy="185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483149" y="2939534"/>
            <a:ext cx="151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Erste </a:t>
            </a:r>
            <a:r>
              <a:rPr lang="de-AT" dirty="0" err="1" smtClean="0">
                <a:solidFill>
                  <a:srgbClr val="FFFF00"/>
                </a:solidFill>
              </a:rPr>
              <a:t>Metazoa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34026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Rechteck 32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1.300.000.000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38" name="Textfeld 37"/>
          <p:cNvSpPr txBox="1"/>
          <p:nvPr/>
        </p:nvSpPr>
        <p:spPr>
          <a:xfrm>
            <a:off x="8001000" y="6353175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Metazoa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3069241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1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Rechteck 5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1.300.000.000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55" name="Textfeld 54"/>
          <p:cNvSpPr txBox="1"/>
          <p:nvPr/>
        </p:nvSpPr>
        <p:spPr>
          <a:xfrm>
            <a:off x="8001000" y="6353175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Metazoa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4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4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69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5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8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1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5" name="Rechteck 8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1.300.000.000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86" name="Textfeld 85"/>
          <p:cNvSpPr txBox="1"/>
          <p:nvPr/>
        </p:nvSpPr>
        <p:spPr>
          <a:xfrm>
            <a:off x="8001000" y="6353175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Metazoa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645467"/>
            <a:ext cx="1781175" cy="18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hteck 8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1.200.000.000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85" name="Textfeld 84"/>
          <p:cNvSpPr txBox="1"/>
          <p:nvPr/>
        </p:nvSpPr>
        <p:spPr>
          <a:xfrm>
            <a:off x="6657975" y="2514600"/>
            <a:ext cx="2228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Volvox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000" dirty="0" err="1" smtClean="0">
                <a:solidFill>
                  <a:schemeClr val="bg1"/>
                </a:solidFill>
              </a:rPr>
              <a:t>However</a:t>
            </a:r>
            <a:r>
              <a:rPr lang="de-DE" sz="1000" dirty="0" smtClean="0">
                <a:solidFill>
                  <a:schemeClr val="bg1"/>
                </a:solidFill>
              </a:rPr>
              <a:t>, </a:t>
            </a:r>
            <a:r>
              <a:rPr lang="de-DE" sz="1000" dirty="0" err="1" smtClean="0">
                <a:solidFill>
                  <a:schemeClr val="bg1"/>
                </a:solidFill>
              </a:rPr>
              <a:t>this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species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is</a:t>
            </a:r>
            <a:r>
              <a:rPr lang="de-DE" sz="1000" dirty="0" smtClean="0">
                <a:solidFill>
                  <a:schemeClr val="bg1"/>
                </a:solidFill>
              </a:rPr>
              <a:t>  </a:t>
            </a:r>
            <a:r>
              <a:rPr lang="de-DE" sz="1000" dirty="0" err="1" smtClean="0">
                <a:solidFill>
                  <a:schemeClr val="bg1"/>
                </a:solidFill>
              </a:rPr>
              <a:t>only</a:t>
            </a:r>
            <a:r>
              <a:rPr lang="de-DE" sz="1000" dirty="0" smtClean="0">
                <a:solidFill>
                  <a:schemeClr val="bg1"/>
                </a:solidFill>
              </a:rPr>
              <a:t> 200.000.000 </a:t>
            </a:r>
            <a:r>
              <a:rPr lang="de-DE" sz="1000" dirty="0" err="1" smtClean="0">
                <a:solidFill>
                  <a:schemeClr val="bg1"/>
                </a:solidFill>
              </a:rPr>
              <a:t>years</a:t>
            </a:r>
            <a:r>
              <a:rPr lang="de-DE" sz="1000" dirty="0" smtClean="0">
                <a:solidFill>
                  <a:schemeClr val="bg1"/>
                </a:solidFill>
              </a:rPr>
              <a:t>  </a:t>
            </a:r>
            <a:r>
              <a:rPr lang="de-DE" sz="1000" dirty="0" err="1" smtClean="0">
                <a:solidFill>
                  <a:schemeClr val="bg1"/>
                </a:solidFill>
              </a:rPr>
              <a:t>old</a:t>
            </a:r>
            <a:r>
              <a:rPr lang="de-DE" sz="1000" dirty="0" smtClean="0">
                <a:solidFill>
                  <a:schemeClr val="bg1"/>
                </a:solidFill>
              </a:rPr>
              <a:t> !!!)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410325" y="276225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First </a:t>
            </a:r>
            <a:r>
              <a:rPr lang="de-DE" dirty="0" err="1" smtClean="0">
                <a:solidFill>
                  <a:schemeClr val="bg1"/>
                </a:solidFill>
              </a:rPr>
              <a:t>metazoan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plants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8001000" y="6353175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Metazoa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13.500.000.000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2" name="Ellipse 1"/>
          <p:cNvSpPr/>
          <p:nvPr/>
        </p:nvSpPr>
        <p:spPr>
          <a:xfrm>
            <a:off x="3938587" y="2771774"/>
            <a:ext cx="1266825" cy="1304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5819775" y="6320909"/>
            <a:ext cx="319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Erste Photonen werden sichtbar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48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49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1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2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3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4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5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6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7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058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9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0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1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2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82" y="3810000"/>
            <a:ext cx="2496517" cy="27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hteck 8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85" name="Textfeld 84"/>
          <p:cNvSpPr txBox="1"/>
          <p:nvPr/>
        </p:nvSpPr>
        <p:spPr>
          <a:xfrm>
            <a:off x="2209800" y="6353175"/>
            <a:ext cx="35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Hydra  </a:t>
            </a:r>
            <a:r>
              <a:rPr lang="de-DE" dirty="0" err="1" smtClean="0">
                <a:solidFill>
                  <a:schemeClr val="bg1"/>
                </a:solidFill>
              </a:rPr>
              <a:t>since</a:t>
            </a:r>
            <a:r>
              <a:rPr lang="de-DE" dirty="0" smtClean="0">
                <a:solidFill>
                  <a:schemeClr val="bg1"/>
                </a:solidFill>
              </a:rPr>
              <a:t> 630-542.000.000 </a:t>
            </a:r>
            <a:r>
              <a:rPr lang="de-DE" dirty="0" err="1" smtClean="0">
                <a:solidFill>
                  <a:schemeClr val="bg1"/>
                </a:solidFill>
              </a:rPr>
              <a:t>years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7772400" y="6353175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Diploblasts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6810374" y="338138"/>
            <a:ext cx="2089149" cy="1566862"/>
            <a:chOff x="6800850" y="2052638"/>
            <a:chExt cx="2089149" cy="1566862"/>
          </a:xfrm>
        </p:grpSpPr>
        <p:pic>
          <p:nvPicPr>
            <p:cNvPr id="88" name="Picture 2" descr="http://2.bp.blogspot.com/-uA8_b9CUsxQ/VKRRUphxGpI/AAAAAAAAE1w/JpP4Wuzx4Pw/s1600/Haootia_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0850" y="2052638"/>
              <a:ext cx="2089149" cy="1566862"/>
            </a:xfrm>
            <a:prstGeom prst="rect">
              <a:avLst/>
            </a:prstGeom>
            <a:noFill/>
          </p:spPr>
        </p:pic>
        <p:sp>
          <p:nvSpPr>
            <p:cNvPr id="89" name="Textfeld 88"/>
            <p:cNvSpPr txBox="1"/>
            <p:nvPr/>
          </p:nvSpPr>
          <p:spPr>
            <a:xfrm>
              <a:off x="6819900" y="321945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Haootia</a:t>
              </a:r>
              <a:endParaRPr lang="de-DE" dirty="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172324" y="2002393"/>
            <a:ext cx="15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560 Mio. </a:t>
            </a:r>
            <a:r>
              <a:rPr lang="en-US" dirty="0" smtClean="0">
                <a:solidFill>
                  <a:schemeClr val="bg1"/>
                </a:solidFill>
              </a:rPr>
              <a:t>years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4" name="Gewitterblitz 83"/>
          <p:cNvSpPr/>
          <p:nvPr/>
        </p:nvSpPr>
        <p:spPr>
          <a:xfrm flipH="1">
            <a:off x="6638923" y="2924175"/>
            <a:ext cx="704851" cy="752475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86" name="Textfeld 85"/>
          <p:cNvSpPr txBox="1"/>
          <p:nvPr/>
        </p:nvSpPr>
        <p:spPr>
          <a:xfrm>
            <a:off x="7134225" y="2509837"/>
            <a:ext cx="11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Verletzung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86"/>
          <p:cNvGrpSpPr/>
          <p:nvPr/>
        </p:nvGrpSpPr>
        <p:grpSpPr>
          <a:xfrm>
            <a:off x="5976939" y="6457950"/>
            <a:ext cx="1357311" cy="228600"/>
            <a:chOff x="5300664" y="4314825"/>
            <a:chExt cx="1357311" cy="228600"/>
          </a:xfrm>
        </p:grpSpPr>
        <p:grpSp>
          <p:nvGrpSpPr>
            <p:cNvPr id="30" name="Gruppieren 85"/>
            <p:cNvGrpSpPr/>
            <p:nvPr/>
          </p:nvGrpSpPr>
          <p:grpSpPr>
            <a:xfrm>
              <a:off x="5543550" y="4343400"/>
              <a:ext cx="1000125" cy="171450"/>
              <a:chOff x="5591175" y="3600450"/>
              <a:chExt cx="1000125" cy="752475"/>
            </a:xfrm>
          </p:grpSpPr>
          <p:grpSp>
            <p:nvGrpSpPr>
              <p:cNvPr id="21504" name="Gruppieren 14"/>
              <p:cNvGrpSpPr/>
              <p:nvPr/>
            </p:nvGrpSpPr>
            <p:grpSpPr>
              <a:xfrm>
                <a:off x="5591175" y="3943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37" name="Ellipse 3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5" name="Gruppieren 14"/>
              <p:cNvGrpSpPr/>
              <p:nvPr/>
            </p:nvGrpSpPr>
            <p:grpSpPr>
              <a:xfrm>
                <a:off x="5762625" y="41148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8" name="Gruppieren 14"/>
              <p:cNvGrpSpPr/>
              <p:nvPr/>
            </p:nvGrpSpPr>
            <p:grpSpPr>
              <a:xfrm>
                <a:off x="581977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" name="Ellipse 4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9" name="Gruppieren 14"/>
              <p:cNvGrpSpPr/>
              <p:nvPr/>
            </p:nvGrpSpPr>
            <p:grpSpPr>
              <a:xfrm>
                <a:off x="5924550" y="36671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5" name="Ellipse 5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0" name="Gruppieren 14"/>
              <p:cNvGrpSpPr/>
              <p:nvPr/>
            </p:nvGrpSpPr>
            <p:grpSpPr>
              <a:xfrm>
                <a:off x="6153150" y="360045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5400000">
                <a:off x="6353175" y="37814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1" name="Ellipse 6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512" name="Gruppieren 84"/>
            <p:cNvGrpSpPr/>
            <p:nvPr/>
          </p:nvGrpSpPr>
          <p:grpSpPr>
            <a:xfrm>
              <a:off x="5300664" y="4314825"/>
              <a:ext cx="1357311" cy="228600"/>
              <a:chOff x="5300664" y="3562350"/>
              <a:chExt cx="1357311" cy="981075"/>
            </a:xfrm>
          </p:grpSpPr>
          <p:grpSp>
            <p:nvGrpSpPr>
              <p:cNvPr id="21513" name="Gruppieren 14"/>
              <p:cNvGrpSpPr/>
              <p:nvPr/>
            </p:nvGrpSpPr>
            <p:grpSpPr>
              <a:xfrm rot="5400000">
                <a:off x="6019800" y="4057650"/>
                <a:ext cx="238125" cy="238125"/>
                <a:chOff x="5143500" y="3276600"/>
                <a:chExt cx="238125" cy="238125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 rot="5400000">
                <a:off x="5924550" y="43053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5" name="Gruppieren 14"/>
              <p:cNvGrpSpPr/>
              <p:nvPr/>
            </p:nvGrpSpPr>
            <p:grpSpPr>
              <a:xfrm rot="5400000">
                <a:off x="6086475" y="38385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6" name="Gruppieren 14"/>
              <p:cNvGrpSpPr/>
              <p:nvPr/>
            </p:nvGrpSpPr>
            <p:grpSpPr>
              <a:xfrm rot="5400000">
                <a:off x="6257925" y="40290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" name="Ellipse 6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7" name="Gruppieren 14"/>
              <p:cNvGrpSpPr/>
              <p:nvPr/>
            </p:nvGrpSpPr>
            <p:grpSpPr>
              <a:xfrm rot="5400000">
                <a:off x="6419850" y="3562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83"/>
              <p:cNvGrpSpPr/>
              <p:nvPr/>
            </p:nvGrpSpPr>
            <p:grpSpPr>
              <a:xfrm rot="16200000">
                <a:off x="5286376" y="3638550"/>
                <a:ext cx="733425" cy="704850"/>
                <a:chOff x="4762500" y="3657600"/>
                <a:chExt cx="733425" cy="704850"/>
              </a:xfrm>
            </p:grpSpPr>
            <p:grpSp>
              <p:nvGrpSpPr>
                <p:cNvPr id="21519" name="Gruppieren 14"/>
                <p:cNvGrpSpPr/>
                <p:nvPr/>
              </p:nvGrpSpPr>
              <p:grpSpPr>
                <a:xfrm rot="16200000">
                  <a:off x="4762500" y="37623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0" name="Ellipse 69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0" name="Gruppieren 14"/>
                <p:cNvGrpSpPr/>
                <p:nvPr/>
              </p:nvGrpSpPr>
              <p:grpSpPr>
                <a:xfrm rot="16200000">
                  <a:off x="4991100" y="36957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3" name="Ellipse 72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1" name="Gruppieren 14"/>
                <p:cNvGrpSpPr/>
                <p:nvPr/>
              </p:nvGrpSpPr>
              <p:grpSpPr>
                <a:xfrm>
                  <a:off x="5191125" y="38766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6" name="Ellipse 75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2" name="Gruppieren 14"/>
                <p:cNvGrpSpPr/>
                <p:nvPr/>
              </p:nvGrpSpPr>
              <p:grpSpPr>
                <a:xfrm>
                  <a:off x="5095875" y="412432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9" name="Ellipse 78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3" name="Gruppieren 14"/>
                <p:cNvGrpSpPr/>
                <p:nvPr/>
              </p:nvGrpSpPr>
              <p:grpSpPr>
                <a:xfrm>
                  <a:off x="5257800" y="36576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82" name="Ellipse 81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sp>
        <p:nvSpPr>
          <p:cNvPr id="84" name="Rechteck 8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4" name="Gewitterblitz 83"/>
          <p:cNvSpPr/>
          <p:nvPr/>
        </p:nvSpPr>
        <p:spPr>
          <a:xfrm flipH="1">
            <a:off x="6619873" y="2924175"/>
            <a:ext cx="704851" cy="752475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6972298" y="3796664"/>
            <a:ext cx="200587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1600" dirty="0" err="1">
                <a:solidFill>
                  <a:srgbClr val="00B050"/>
                </a:solidFill>
              </a:rPr>
              <a:t>Somatic</a:t>
            </a:r>
            <a:r>
              <a:rPr lang="de-DE" kern="1600" dirty="0">
                <a:solidFill>
                  <a:srgbClr val="00B050"/>
                </a:solidFill>
              </a:rPr>
              <a:t>  </a:t>
            </a:r>
            <a:r>
              <a:rPr lang="de-DE" kern="1600" dirty="0" err="1">
                <a:solidFill>
                  <a:srgbClr val="00B050"/>
                </a:solidFill>
              </a:rPr>
              <a:t>Stem</a:t>
            </a:r>
            <a:r>
              <a:rPr lang="de-DE" kern="1600" dirty="0">
                <a:solidFill>
                  <a:srgbClr val="00B050"/>
                </a:solidFill>
              </a:rPr>
              <a:t> </a:t>
            </a:r>
            <a:r>
              <a:rPr lang="de-DE" kern="1600" dirty="0" smtClean="0">
                <a:solidFill>
                  <a:srgbClr val="00B050"/>
                </a:solidFill>
              </a:rPr>
              <a:t>Cells</a:t>
            </a:r>
          </a:p>
          <a:p>
            <a:endParaRPr lang="de-DE" kern="1600" dirty="0">
              <a:solidFill>
                <a:srgbClr val="00B050"/>
              </a:solidFill>
            </a:endParaRPr>
          </a:p>
          <a:p>
            <a:r>
              <a:rPr lang="de-DE" kern="1600" dirty="0" smtClean="0">
                <a:solidFill>
                  <a:srgbClr val="00B050"/>
                </a:solidFill>
              </a:rPr>
              <a:t>At the </a:t>
            </a:r>
            <a:r>
              <a:rPr lang="de-DE" kern="1600" dirty="0" err="1" smtClean="0">
                <a:solidFill>
                  <a:srgbClr val="00B050"/>
                </a:solidFill>
              </a:rPr>
              <a:t>beginning</a:t>
            </a:r>
            <a:r>
              <a:rPr lang="de-DE" kern="1600" dirty="0" smtClean="0">
                <a:solidFill>
                  <a:srgbClr val="00B050"/>
                </a:solidFill>
              </a:rPr>
              <a:t>:</a:t>
            </a:r>
          </a:p>
          <a:p>
            <a:endParaRPr lang="de-DE" kern="1600" dirty="0">
              <a:solidFill>
                <a:srgbClr val="00B050"/>
              </a:solidFill>
            </a:endParaRPr>
          </a:p>
          <a:p>
            <a:r>
              <a:rPr lang="de-DE" kern="1600" dirty="0" smtClean="0">
                <a:solidFill>
                  <a:srgbClr val="00B050"/>
                </a:solidFill>
              </a:rPr>
              <a:t> omnipotent</a:t>
            </a:r>
          </a:p>
          <a:p>
            <a:endParaRPr lang="de-DE" kern="1600" dirty="0">
              <a:solidFill>
                <a:srgbClr val="00B050"/>
              </a:solidFill>
            </a:endParaRPr>
          </a:p>
          <a:p>
            <a:r>
              <a:rPr lang="de-DE" kern="1600" dirty="0" err="1" smtClean="0">
                <a:solidFill>
                  <a:srgbClr val="00B050"/>
                </a:solidFill>
              </a:rPr>
              <a:t>Nowadays</a:t>
            </a:r>
            <a:r>
              <a:rPr lang="de-DE" kern="1600" dirty="0" smtClean="0">
                <a:solidFill>
                  <a:srgbClr val="00B050"/>
                </a:solidFill>
              </a:rPr>
              <a:t>: </a:t>
            </a:r>
          </a:p>
          <a:p>
            <a:endParaRPr lang="de-DE" kern="1600" dirty="0">
              <a:solidFill>
                <a:srgbClr val="00B050"/>
              </a:solidFill>
            </a:endParaRPr>
          </a:p>
          <a:p>
            <a:r>
              <a:rPr lang="de-DE" kern="1600" dirty="0" err="1" smtClean="0">
                <a:solidFill>
                  <a:srgbClr val="00B050"/>
                </a:solidFill>
              </a:rPr>
              <a:t>highly</a:t>
            </a:r>
            <a:r>
              <a:rPr lang="de-DE" kern="1600" dirty="0" smtClean="0">
                <a:solidFill>
                  <a:srgbClr val="00B050"/>
                </a:solidFill>
              </a:rPr>
              <a:t> organ-</a:t>
            </a:r>
          </a:p>
          <a:p>
            <a:r>
              <a:rPr lang="de-DE" kern="1600" dirty="0" err="1" smtClean="0">
                <a:solidFill>
                  <a:srgbClr val="00B050"/>
                </a:solidFill>
              </a:rPr>
              <a:t>specific</a:t>
            </a:r>
            <a:r>
              <a:rPr lang="de-DE" kern="1600" dirty="0" smtClean="0">
                <a:solidFill>
                  <a:srgbClr val="00B050"/>
                </a:solidFill>
              </a:rPr>
              <a:t> </a:t>
            </a:r>
            <a:r>
              <a:rPr lang="de-DE" kern="1600" dirty="0" err="1" smtClean="0">
                <a:solidFill>
                  <a:srgbClr val="00B050"/>
                </a:solidFill>
              </a:rPr>
              <a:t>functions</a:t>
            </a:r>
            <a:endParaRPr lang="de-DE" kern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  <a:solidFill>
            <a:srgbClr val="FFFF00"/>
          </a:solidFill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1" name="Rechteck 8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84" name="Textfeld 83"/>
          <p:cNvSpPr txBox="1"/>
          <p:nvPr/>
        </p:nvSpPr>
        <p:spPr>
          <a:xfrm>
            <a:off x="6838950" y="3457099"/>
            <a:ext cx="2069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kern="1600" dirty="0" err="1" smtClean="0">
                <a:solidFill>
                  <a:schemeClr val="bg1"/>
                </a:solidFill>
              </a:rPr>
              <a:t>Cell</a:t>
            </a:r>
            <a:r>
              <a:rPr lang="de-AT" kern="1600" dirty="0" smtClean="0">
                <a:solidFill>
                  <a:schemeClr val="bg1"/>
                </a:solidFill>
              </a:rPr>
              <a:t> </a:t>
            </a:r>
            <a:r>
              <a:rPr lang="de-AT" kern="1600" dirty="0" err="1" smtClean="0">
                <a:solidFill>
                  <a:schemeClr val="bg1"/>
                </a:solidFill>
              </a:rPr>
              <a:t>regeneration</a:t>
            </a:r>
            <a:r>
              <a:rPr lang="de-AT" kern="1600" dirty="0" smtClean="0">
                <a:solidFill>
                  <a:schemeClr val="bg1"/>
                </a:solidFill>
              </a:rPr>
              <a:t> </a:t>
            </a:r>
            <a:r>
              <a:rPr lang="de-AT" kern="1600" dirty="0" err="1" smtClean="0">
                <a:solidFill>
                  <a:schemeClr val="bg1"/>
                </a:solidFill>
              </a:rPr>
              <a:t>by</a:t>
            </a:r>
            <a:endParaRPr lang="de-AT" kern="1600" dirty="0" smtClean="0">
              <a:solidFill>
                <a:schemeClr val="bg1"/>
              </a:solidFill>
            </a:endParaRPr>
          </a:p>
          <a:p>
            <a:r>
              <a:rPr lang="de-AT" sz="800" kern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kern="1600" dirty="0" err="1">
                <a:solidFill>
                  <a:srgbClr val="00B050"/>
                </a:solidFill>
              </a:rPr>
              <a:t>Somatic</a:t>
            </a:r>
            <a:r>
              <a:rPr lang="de-DE" kern="1600" dirty="0">
                <a:solidFill>
                  <a:srgbClr val="00B050"/>
                </a:solidFill>
              </a:rPr>
              <a:t>  </a:t>
            </a:r>
            <a:r>
              <a:rPr lang="de-DE" kern="1600" dirty="0" err="1">
                <a:solidFill>
                  <a:srgbClr val="00B050"/>
                </a:solidFill>
              </a:rPr>
              <a:t>Stem</a:t>
            </a:r>
            <a:r>
              <a:rPr lang="de-DE" kern="1600" dirty="0">
                <a:solidFill>
                  <a:srgbClr val="00B050"/>
                </a:solidFill>
              </a:rPr>
              <a:t> Cells</a:t>
            </a:r>
          </a:p>
        </p:txBody>
      </p:sp>
      <p:sp>
        <p:nvSpPr>
          <p:cNvPr id="85" name="Rechteck 84"/>
          <p:cNvSpPr/>
          <p:nvPr/>
        </p:nvSpPr>
        <p:spPr>
          <a:xfrm>
            <a:off x="6743700" y="4420838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  <a:solidFill>
            <a:srgbClr val="FFFF00"/>
          </a:solidFill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4" name="Gewitterblitz 83"/>
          <p:cNvSpPr/>
          <p:nvPr/>
        </p:nvSpPr>
        <p:spPr>
          <a:xfrm flipH="1">
            <a:off x="6029322" y="1085851"/>
            <a:ext cx="1943102" cy="3086100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7000873" y="672465"/>
            <a:ext cx="132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Vernichtung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526316" y="23717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695950" y="28479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867400" y="30194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924550" y="27813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5976939" y="6457950"/>
            <a:ext cx="1357311" cy="228600"/>
            <a:chOff x="5300664" y="4314825"/>
            <a:chExt cx="1357311" cy="228600"/>
          </a:xfrm>
        </p:grpSpPr>
        <p:grpSp>
          <p:nvGrpSpPr>
            <p:cNvPr id="86" name="Gruppieren 85"/>
            <p:cNvGrpSpPr/>
            <p:nvPr/>
          </p:nvGrpSpPr>
          <p:grpSpPr>
            <a:xfrm>
              <a:off x="5543550" y="4343400"/>
              <a:ext cx="1000125" cy="171450"/>
              <a:chOff x="5591175" y="3600450"/>
              <a:chExt cx="1000125" cy="752475"/>
            </a:xfrm>
          </p:grpSpPr>
          <p:grpSp>
            <p:nvGrpSpPr>
              <p:cNvPr id="29" name="Gruppieren 14"/>
              <p:cNvGrpSpPr/>
              <p:nvPr/>
            </p:nvGrpSpPr>
            <p:grpSpPr>
              <a:xfrm>
                <a:off x="5591175" y="3943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37" name="Ellipse 3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" name="Gruppieren 14"/>
              <p:cNvGrpSpPr/>
              <p:nvPr/>
            </p:nvGrpSpPr>
            <p:grpSpPr>
              <a:xfrm>
                <a:off x="5762625" y="41148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4" name="Gruppieren 14"/>
              <p:cNvGrpSpPr/>
              <p:nvPr/>
            </p:nvGrpSpPr>
            <p:grpSpPr>
              <a:xfrm>
                <a:off x="581977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" name="Ellipse 4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0" name="Gruppieren 14"/>
              <p:cNvGrpSpPr/>
              <p:nvPr/>
            </p:nvGrpSpPr>
            <p:grpSpPr>
              <a:xfrm>
                <a:off x="5924550" y="36671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5" name="Ellipse 5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>
                <a:off x="6153150" y="360045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 rot="5400000">
                <a:off x="6353175" y="37814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1" name="Ellipse 6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5300664" y="4314825"/>
              <a:ext cx="1357311" cy="228600"/>
              <a:chOff x="5300664" y="3562350"/>
              <a:chExt cx="1357311" cy="981075"/>
            </a:xfrm>
          </p:grpSpPr>
          <p:grpSp>
            <p:nvGrpSpPr>
              <p:cNvPr id="21505" name="Gruppieren 14"/>
              <p:cNvGrpSpPr/>
              <p:nvPr/>
            </p:nvGrpSpPr>
            <p:grpSpPr>
              <a:xfrm rot="5400000">
                <a:off x="6019800" y="4057650"/>
                <a:ext cx="238125" cy="238125"/>
                <a:chOff x="5143500" y="3276600"/>
                <a:chExt cx="238125" cy="238125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8" name="Gruppieren 14"/>
              <p:cNvGrpSpPr/>
              <p:nvPr/>
            </p:nvGrpSpPr>
            <p:grpSpPr>
              <a:xfrm rot="5400000">
                <a:off x="5924550" y="43053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9" name="Gruppieren 14"/>
              <p:cNvGrpSpPr/>
              <p:nvPr/>
            </p:nvGrpSpPr>
            <p:grpSpPr>
              <a:xfrm rot="5400000">
                <a:off x="6086475" y="38385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 rot="5400000">
                <a:off x="6257925" y="40290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" name="Ellipse 6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 rot="5400000">
                <a:off x="6419850" y="3562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5" name="Gruppieren 83"/>
              <p:cNvGrpSpPr/>
              <p:nvPr/>
            </p:nvGrpSpPr>
            <p:grpSpPr>
              <a:xfrm rot="16200000">
                <a:off x="5286376" y="3638550"/>
                <a:ext cx="733425" cy="704850"/>
                <a:chOff x="4762500" y="3657600"/>
                <a:chExt cx="733425" cy="704850"/>
              </a:xfrm>
            </p:grpSpPr>
            <p:grpSp>
              <p:nvGrpSpPr>
                <p:cNvPr id="21516" name="Gruppieren 14"/>
                <p:cNvGrpSpPr/>
                <p:nvPr/>
              </p:nvGrpSpPr>
              <p:grpSpPr>
                <a:xfrm rot="16200000">
                  <a:off x="4762500" y="37623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0" name="Ellipse 69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17" name="Gruppieren 14"/>
                <p:cNvGrpSpPr/>
                <p:nvPr/>
              </p:nvGrpSpPr>
              <p:grpSpPr>
                <a:xfrm rot="16200000">
                  <a:off x="4991100" y="36957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3" name="Ellipse 72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18" name="Gruppieren 14"/>
                <p:cNvGrpSpPr/>
                <p:nvPr/>
              </p:nvGrpSpPr>
              <p:grpSpPr>
                <a:xfrm>
                  <a:off x="5191125" y="38766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6" name="Ellipse 75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19" name="Gruppieren 14"/>
                <p:cNvGrpSpPr/>
                <p:nvPr/>
              </p:nvGrpSpPr>
              <p:grpSpPr>
                <a:xfrm>
                  <a:off x="5095875" y="412432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9" name="Ellipse 78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0" name="Gruppieren 14"/>
                <p:cNvGrpSpPr/>
                <p:nvPr/>
              </p:nvGrpSpPr>
              <p:grpSpPr>
                <a:xfrm>
                  <a:off x="5257800" y="36576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82" name="Ellipse 81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sp>
        <p:nvSpPr>
          <p:cNvPr id="84" name="Rechteck 8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5502370" y="5787509"/>
            <a:ext cx="248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Vernichtung der Spezies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011966" y="238125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419725" y="23145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591175" y="24860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648325" y="22479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1" name="Rechteck 8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2011966" y="238125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419725" y="23145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591175" y="24860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648325" y="22479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84" name="Gruppieren 14"/>
          <p:cNvGrpSpPr/>
          <p:nvPr/>
        </p:nvGrpSpPr>
        <p:grpSpPr>
          <a:xfrm>
            <a:off x="4143375" y="43434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85" name="Ellipse 8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7" name="Rechteck 86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498010" y="6191250"/>
            <a:ext cx="622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Separation </a:t>
            </a:r>
            <a:r>
              <a:rPr lang="de-AT" dirty="0" err="1" smtClean="0">
                <a:solidFill>
                  <a:schemeClr val="bg1"/>
                </a:solidFill>
              </a:rPr>
              <a:t>of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information</a:t>
            </a:r>
            <a:r>
              <a:rPr lang="de-AT" dirty="0" smtClean="0">
                <a:solidFill>
                  <a:schemeClr val="bg1"/>
                </a:solidFill>
              </a:rPr>
              <a:t> on </a:t>
            </a:r>
            <a:r>
              <a:rPr lang="de-AT" dirty="0" err="1" smtClean="0">
                <a:solidFill>
                  <a:schemeClr val="bg1"/>
                </a:solidFill>
              </a:rPr>
              <a:t>how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to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to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build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complex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>
                <a:solidFill>
                  <a:schemeClr val="bg1"/>
                </a:solidFill>
              </a:rPr>
              <a:t>organisms</a:t>
            </a:r>
            <a:r>
              <a:rPr lang="de-AT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37053" y="4873109"/>
            <a:ext cx="3006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Erstem Keimbahnstammzelle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1507" name="Gerade Verbindung mit Pfeil 21506"/>
          <p:cNvCxnSpPr>
            <a:stCxn id="5" idx="1"/>
          </p:cNvCxnSpPr>
          <p:nvPr/>
        </p:nvCxnSpPr>
        <p:spPr>
          <a:xfrm flipH="1" flipV="1">
            <a:off x="4448175" y="4667250"/>
            <a:ext cx="288878" cy="390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Rechteck 21520"/>
          <p:cNvSpPr/>
          <p:nvPr/>
        </p:nvSpPr>
        <p:spPr>
          <a:xfrm>
            <a:off x="4620322" y="5242441"/>
            <a:ext cx="320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Germ</a:t>
            </a:r>
            <a:r>
              <a:rPr lang="de-DE" dirty="0">
                <a:solidFill>
                  <a:srgbClr val="FF0000"/>
                </a:solidFill>
              </a:rPr>
              <a:t> Cells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Germ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Stem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Cells</a:t>
            </a:r>
          </a:p>
        </p:txBody>
      </p:sp>
      <p:cxnSp>
        <p:nvCxnSpPr>
          <p:cNvPr id="88" name="Gerade Verbindung mit Pfeil 87"/>
          <p:cNvCxnSpPr>
            <a:endCxn id="70" idx="3"/>
          </p:cNvCxnSpPr>
          <p:nvPr/>
        </p:nvCxnSpPr>
        <p:spPr>
          <a:xfrm flipV="1">
            <a:off x="5000625" y="4154435"/>
            <a:ext cx="608066" cy="718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1373791" y="213360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419725" y="23145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591175" y="24860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648325" y="22479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>
            <a:off x="4143375" y="43434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85" name="Ellipse 8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7" name="Gruppieren 14"/>
          <p:cNvGrpSpPr/>
          <p:nvPr/>
        </p:nvGrpSpPr>
        <p:grpSpPr>
          <a:xfrm>
            <a:off x="3981450" y="4162425"/>
            <a:ext cx="238125" cy="238125"/>
            <a:chOff x="5143500" y="3276600"/>
            <a:chExt cx="238125" cy="238125"/>
          </a:xfrm>
        </p:grpSpPr>
        <p:sp>
          <p:nvSpPr>
            <p:cNvPr id="88" name="Ellipse 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14"/>
          <p:cNvGrpSpPr/>
          <p:nvPr/>
        </p:nvGrpSpPr>
        <p:grpSpPr>
          <a:xfrm>
            <a:off x="4295775" y="4505325"/>
            <a:ext cx="238125" cy="238125"/>
            <a:chOff x="5143500" y="3276600"/>
            <a:chExt cx="238125" cy="238125"/>
          </a:xfrm>
        </p:grpSpPr>
        <p:sp>
          <p:nvSpPr>
            <p:cNvPr id="91" name="Ellipse 9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3" name="Gruppieren 14"/>
          <p:cNvGrpSpPr/>
          <p:nvPr/>
        </p:nvGrpSpPr>
        <p:grpSpPr>
          <a:xfrm>
            <a:off x="4229100" y="4124325"/>
            <a:ext cx="238125" cy="238125"/>
            <a:chOff x="5143500" y="3276600"/>
            <a:chExt cx="238125" cy="238125"/>
          </a:xfrm>
        </p:grpSpPr>
        <p:sp>
          <p:nvSpPr>
            <p:cNvPr id="94" name="Ellipse 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14"/>
          <p:cNvGrpSpPr/>
          <p:nvPr/>
        </p:nvGrpSpPr>
        <p:grpSpPr>
          <a:xfrm>
            <a:off x="3905250" y="4391025"/>
            <a:ext cx="238125" cy="238125"/>
            <a:chOff x="5143500" y="3276600"/>
            <a:chExt cx="238125" cy="238125"/>
          </a:xfrm>
        </p:grpSpPr>
        <p:sp>
          <p:nvSpPr>
            <p:cNvPr id="97" name="Ellipse 9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9" name="Gruppieren 14"/>
          <p:cNvGrpSpPr/>
          <p:nvPr/>
        </p:nvGrpSpPr>
        <p:grpSpPr>
          <a:xfrm>
            <a:off x="4067175" y="4552950"/>
            <a:ext cx="238125" cy="238125"/>
            <a:chOff x="5143500" y="3276600"/>
            <a:chExt cx="238125" cy="238125"/>
          </a:xfrm>
        </p:grpSpPr>
        <p:sp>
          <p:nvSpPr>
            <p:cNvPr id="100" name="Ellipse 9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2" name="Rechteck 10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13.300.000.000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1026" name="Picture 2" descr="Sternenhimmel im Blick des &quot;Hubble&quot;-Teleskops: Weniger Gasansammlu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381125"/>
            <a:ext cx="8479536" cy="40767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8020050" y="5057775"/>
            <a:ext cx="70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NASA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1373791" y="213360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419725" y="23145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5591175" y="24860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5648325" y="22479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5591175" y="39433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37" name="Ellipse 3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5762625" y="4114800"/>
            <a:ext cx="238125" cy="238125"/>
            <a:chOff x="5143500" y="3276600"/>
            <a:chExt cx="238125" cy="238125"/>
          </a:xfrm>
        </p:grpSpPr>
        <p:sp>
          <p:nvSpPr>
            <p:cNvPr id="40" name="Ellipse 3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5819775" y="3876675"/>
            <a:ext cx="238125" cy="238125"/>
            <a:chOff x="5143500" y="3276600"/>
            <a:chExt cx="238125" cy="238125"/>
          </a:xfrm>
        </p:grpSpPr>
        <p:sp>
          <p:nvSpPr>
            <p:cNvPr id="43" name="Ellipse 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6019800" y="4057650"/>
            <a:ext cx="238125" cy="238125"/>
            <a:chOff x="5143500" y="3276600"/>
            <a:chExt cx="238125" cy="238125"/>
          </a:xfrm>
        </p:grpSpPr>
        <p:sp>
          <p:nvSpPr>
            <p:cNvPr id="46" name="Ellipse 4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5924550" y="4305300"/>
            <a:ext cx="238125" cy="238125"/>
            <a:chOff x="5143500" y="3276600"/>
            <a:chExt cx="238125" cy="238125"/>
          </a:xfrm>
        </p:grpSpPr>
        <p:sp>
          <p:nvSpPr>
            <p:cNvPr id="49" name="Ellipse 4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6086475" y="38385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52" name="Ellipse 5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5924550" y="3667125"/>
            <a:ext cx="238125" cy="238125"/>
            <a:chOff x="5143500" y="3276600"/>
            <a:chExt cx="238125" cy="238125"/>
          </a:xfrm>
        </p:grpSpPr>
        <p:sp>
          <p:nvSpPr>
            <p:cNvPr id="55" name="Ellipse 5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6153150" y="3600450"/>
            <a:ext cx="238125" cy="238125"/>
            <a:chOff x="5143500" y="3276600"/>
            <a:chExt cx="238125" cy="238125"/>
          </a:xfrm>
        </p:grpSpPr>
        <p:sp>
          <p:nvSpPr>
            <p:cNvPr id="58" name="Ellipse 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6353175" y="3781425"/>
            <a:ext cx="238125" cy="238125"/>
            <a:chOff x="5143500" y="3276600"/>
            <a:chExt cx="238125" cy="238125"/>
          </a:xfrm>
        </p:grpSpPr>
        <p:sp>
          <p:nvSpPr>
            <p:cNvPr id="61" name="Ellipse 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6257925" y="4029075"/>
            <a:ext cx="238125" cy="238125"/>
            <a:chOff x="5143500" y="3276600"/>
            <a:chExt cx="238125" cy="238125"/>
          </a:xfrm>
        </p:grpSpPr>
        <p:sp>
          <p:nvSpPr>
            <p:cNvPr id="64" name="Ellipse 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6419850" y="3562350"/>
            <a:ext cx="238125" cy="238125"/>
            <a:chOff x="5143500" y="3276600"/>
            <a:chExt cx="238125" cy="238125"/>
          </a:xfrm>
        </p:grpSpPr>
        <p:sp>
          <p:nvSpPr>
            <p:cNvPr id="67" name="Ellipse 6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5286376" y="363855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>
            <a:off x="4143375" y="43434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85" name="Ellipse 8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>
            <a:off x="3981450" y="4162425"/>
            <a:ext cx="238125" cy="238125"/>
            <a:chOff x="5143500" y="3276600"/>
            <a:chExt cx="238125" cy="238125"/>
          </a:xfrm>
        </p:grpSpPr>
        <p:sp>
          <p:nvSpPr>
            <p:cNvPr id="88" name="Ellipse 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>
            <a:off x="4295775" y="4505325"/>
            <a:ext cx="238125" cy="238125"/>
            <a:chOff x="5143500" y="3276600"/>
            <a:chExt cx="238125" cy="238125"/>
          </a:xfrm>
        </p:grpSpPr>
        <p:sp>
          <p:nvSpPr>
            <p:cNvPr id="91" name="Ellipse 9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>
            <a:off x="4229100" y="4124325"/>
            <a:ext cx="238125" cy="238125"/>
            <a:chOff x="5143500" y="3276600"/>
            <a:chExt cx="238125" cy="238125"/>
          </a:xfrm>
        </p:grpSpPr>
        <p:sp>
          <p:nvSpPr>
            <p:cNvPr id="94" name="Ellipse 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>
            <a:off x="3905250" y="4391025"/>
            <a:ext cx="238125" cy="238125"/>
            <a:chOff x="5143500" y="3276600"/>
            <a:chExt cx="238125" cy="238125"/>
          </a:xfrm>
        </p:grpSpPr>
        <p:sp>
          <p:nvSpPr>
            <p:cNvPr id="97" name="Ellipse 9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>
            <a:off x="4067175" y="4552950"/>
            <a:ext cx="238125" cy="238125"/>
            <a:chOff x="5143500" y="3276600"/>
            <a:chExt cx="238125" cy="238125"/>
          </a:xfrm>
        </p:grpSpPr>
        <p:sp>
          <p:nvSpPr>
            <p:cNvPr id="100" name="Ellipse 9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2" name="Gewitterblitz 101"/>
          <p:cNvSpPr/>
          <p:nvPr/>
        </p:nvSpPr>
        <p:spPr>
          <a:xfrm flipH="1">
            <a:off x="6029322" y="1085851"/>
            <a:ext cx="1943102" cy="3086100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1697641" y="230505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838825" y="2381250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010275" y="2552700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067425" y="2314575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86"/>
          <p:cNvGrpSpPr/>
          <p:nvPr/>
        </p:nvGrpSpPr>
        <p:grpSpPr>
          <a:xfrm>
            <a:off x="5976939" y="6457950"/>
            <a:ext cx="1357311" cy="228600"/>
            <a:chOff x="5300664" y="4314825"/>
            <a:chExt cx="1357311" cy="228600"/>
          </a:xfrm>
        </p:grpSpPr>
        <p:grpSp>
          <p:nvGrpSpPr>
            <p:cNvPr id="30" name="Gruppieren 85"/>
            <p:cNvGrpSpPr/>
            <p:nvPr/>
          </p:nvGrpSpPr>
          <p:grpSpPr>
            <a:xfrm>
              <a:off x="5543550" y="4343400"/>
              <a:ext cx="1000125" cy="171450"/>
              <a:chOff x="5591175" y="3600450"/>
              <a:chExt cx="1000125" cy="752475"/>
            </a:xfrm>
          </p:grpSpPr>
          <p:grpSp>
            <p:nvGrpSpPr>
              <p:cNvPr id="21504" name="Gruppieren 14"/>
              <p:cNvGrpSpPr/>
              <p:nvPr/>
            </p:nvGrpSpPr>
            <p:grpSpPr>
              <a:xfrm>
                <a:off x="5591175" y="3943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37" name="Ellipse 3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5" name="Gruppieren 14"/>
              <p:cNvGrpSpPr/>
              <p:nvPr/>
            </p:nvGrpSpPr>
            <p:grpSpPr>
              <a:xfrm>
                <a:off x="5762625" y="41148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8" name="Gruppieren 14"/>
              <p:cNvGrpSpPr/>
              <p:nvPr/>
            </p:nvGrpSpPr>
            <p:grpSpPr>
              <a:xfrm>
                <a:off x="581977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" name="Ellipse 4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9" name="Gruppieren 14"/>
              <p:cNvGrpSpPr/>
              <p:nvPr/>
            </p:nvGrpSpPr>
            <p:grpSpPr>
              <a:xfrm>
                <a:off x="5924550" y="36671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5" name="Ellipse 5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0" name="Gruppieren 14"/>
              <p:cNvGrpSpPr/>
              <p:nvPr/>
            </p:nvGrpSpPr>
            <p:grpSpPr>
              <a:xfrm>
                <a:off x="6153150" y="360045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5400000">
                <a:off x="6353175" y="37814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1" name="Ellipse 6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512" name="Gruppieren 84"/>
            <p:cNvGrpSpPr/>
            <p:nvPr/>
          </p:nvGrpSpPr>
          <p:grpSpPr>
            <a:xfrm>
              <a:off x="5300664" y="4314825"/>
              <a:ext cx="1357311" cy="228600"/>
              <a:chOff x="5300664" y="3562350"/>
              <a:chExt cx="1357311" cy="981075"/>
            </a:xfrm>
          </p:grpSpPr>
          <p:grpSp>
            <p:nvGrpSpPr>
              <p:cNvPr id="21513" name="Gruppieren 14"/>
              <p:cNvGrpSpPr/>
              <p:nvPr/>
            </p:nvGrpSpPr>
            <p:grpSpPr>
              <a:xfrm rot="5400000">
                <a:off x="6019800" y="4057650"/>
                <a:ext cx="238125" cy="238125"/>
                <a:chOff x="5143500" y="3276600"/>
                <a:chExt cx="238125" cy="238125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 rot="5400000">
                <a:off x="5924550" y="43053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5" name="Gruppieren 14"/>
              <p:cNvGrpSpPr/>
              <p:nvPr/>
            </p:nvGrpSpPr>
            <p:grpSpPr>
              <a:xfrm rot="5400000">
                <a:off x="6086475" y="38385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6" name="Gruppieren 14"/>
              <p:cNvGrpSpPr/>
              <p:nvPr/>
            </p:nvGrpSpPr>
            <p:grpSpPr>
              <a:xfrm rot="5400000">
                <a:off x="6257925" y="40290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" name="Ellipse 6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7" name="Gruppieren 14"/>
              <p:cNvGrpSpPr/>
              <p:nvPr/>
            </p:nvGrpSpPr>
            <p:grpSpPr>
              <a:xfrm rot="5400000">
                <a:off x="6419850" y="3562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83"/>
              <p:cNvGrpSpPr/>
              <p:nvPr/>
            </p:nvGrpSpPr>
            <p:grpSpPr>
              <a:xfrm rot="16200000">
                <a:off x="5286376" y="3638550"/>
                <a:ext cx="733425" cy="704850"/>
                <a:chOff x="4762500" y="3657600"/>
                <a:chExt cx="733425" cy="704850"/>
              </a:xfrm>
            </p:grpSpPr>
            <p:grpSp>
              <p:nvGrpSpPr>
                <p:cNvPr id="21519" name="Gruppieren 14"/>
                <p:cNvGrpSpPr/>
                <p:nvPr/>
              </p:nvGrpSpPr>
              <p:grpSpPr>
                <a:xfrm rot="16200000">
                  <a:off x="4762500" y="37623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0" name="Ellipse 69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0" name="Gruppieren 14"/>
                <p:cNvGrpSpPr/>
                <p:nvPr/>
              </p:nvGrpSpPr>
              <p:grpSpPr>
                <a:xfrm rot="16200000">
                  <a:off x="4991100" y="36957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3" name="Ellipse 72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1" name="Gruppieren 14"/>
                <p:cNvGrpSpPr/>
                <p:nvPr/>
              </p:nvGrpSpPr>
              <p:grpSpPr>
                <a:xfrm>
                  <a:off x="5191125" y="38766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6" name="Ellipse 75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2" name="Gruppieren 14"/>
                <p:cNvGrpSpPr/>
                <p:nvPr/>
              </p:nvGrpSpPr>
              <p:grpSpPr>
                <a:xfrm>
                  <a:off x="5095875" y="412432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9" name="Ellipse 78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3" name="Gruppieren 14"/>
                <p:cNvGrpSpPr/>
                <p:nvPr/>
              </p:nvGrpSpPr>
              <p:grpSpPr>
                <a:xfrm>
                  <a:off x="5257800" y="36576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82" name="Ellipse 81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grpSp>
        <p:nvGrpSpPr>
          <p:cNvPr id="87" name="Gruppieren 14"/>
          <p:cNvGrpSpPr/>
          <p:nvPr/>
        </p:nvGrpSpPr>
        <p:grpSpPr>
          <a:xfrm>
            <a:off x="4143375" y="43434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88" name="Ellipse 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14"/>
          <p:cNvGrpSpPr/>
          <p:nvPr/>
        </p:nvGrpSpPr>
        <p:grpSpPr>
          <a:xfrm>
            <a:off x="3981450" y="4162425"/>
            <a:ext cx="238125" cy="238125"/>
            <a:chOff x="5143500" y="3276600"/>
            <a:chExt cx="238125" cy="238125"/>
          </a:xfrm>
        </p:grpSpPr>
        <p:sp>
          <p:nvSpPr>
            <p:cNvPr id="91" name="Ellipse 9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3" name="Gruppieren 14"/>
          <p:cNvGrpSpPr/>
          <p:nvPr/>
        </p:nvGrpSpPr>
        <p:grpSpPr>
          <a:xfrm>
            <a:off x="4295775" y="4505325"/>
            <a:ext cx="238125" cy="238125"/>
            <a:chOff x="5143500" y="3276600"/>
            <a:chExt cx="238125" cy="238125"/>
          </a:xfrm>
        </p:grpSpPr>
        <p:sp>
          <p:nvSpPr>
            <p:cNvPr id="94" name="Ellipse 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14"/>
          <p:cNvGrpSpPr/>
          <p:nvPr/>
        </p:nvGrpSpPr>
        <p:grpSpPr>
          <a:xfrm>
            <a:off x="4229100" y="4124325"/>
            <a:ext cx="238125" cy="238125"/>
            <a:chOff x="5143500" y="3276600"/>
            <a:chExt cx="238125" cy="238125"/>
          </a:xfrm>
        </p:grpSpPr>
        <p:sp>
          <p:nvSpPr>
            <p:cNvPr id="97" name="Ellipse 9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9" name="Gruppieren 14"/>
          <p:cNvGrpSpPr/>
          <p:nvPr/>
        </p:nvGrpSpPr>
        <p:grpSpPr>
          <a:xfrm>
            <a:off x="3905250" y="4391025"/>
            <a:ext cx="238125" cy="238125"/>
            <a:chOff x="5143500" y="3276600"/>
            <a:chExt cx="238125" cy="238125"/>
          </a:xfrm>
        </p:grpSpPr>
        <p:sp>
          <p:nvSpPr>
            <p:cNvPr id="100" name="Ellipse 9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2" name="Gruppieren 14"/>
          <p:cNvGrpSpPr/>
          <p:nvPr/>
        </p:nvGrpSpPr>
        <p:grpSpPr>
          <a:xfrm>
            <a:off x="4067175" y="4552950"/>
            <a:ext cx="238125" cy="238125"/>
            <a:chOff x="5143500" y="3276600"/>
            <a:chExt cx="238125" cy="238125"/>
          </a:xfrm>
        </p:grpSpPr>
        <p:sp>
          <p:nvSpPr>
            <p:cNvPr id="103" name="Ellipse 10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5" name="Rechteck 10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106" name="Rechteck 105"/>
          <p:cNvSpPr/>
          <p:nvPr/>
        </p:nvSpPr>
        <p:spPr>
          <a:xfrm>
            <a:off x="5385213" y="5793343"/>
            <a:ext cx="3065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Vernichtung einiger Individuen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1697641" y="2305050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5838825" y="2381250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010275" y="2552700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067425" y="2314575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86"/>
          <p:cNvGrpSpPr/>
          <p:nvPr/>
        </p:nvGrpSpPr>
        <p:grpSpPr>
          <a:xfrm>
            <a:off x="5976939" y="6457950"/>
            <a:ext cx="1357311" cy="228600"/>
            <a:chOff x="5300664" y="4314825"/>
            <a:chExt cx="1357311" cy="228600"/>
          </a:xfrm>
        </p:grpSpPr>
        <p:grpSp>
          <p:nvGrpSpPr>
            <p:cNvPr id="30" name="Gruppieren 85"/>
            <p:cNvGrpSpPr/>
            <p:nvPr/>
          </p:nvGrpSpPr>
          <p:grpSpPr>
            <a:xfrm>
              <a:off x="5543550" y="4343400"/>
              <a:ext cx="1000125" cy="171450"/>
              <a:chOff x="5591175" y="3600450"/>
              <a:chExt cx="1000125" cy="752475"/>
            </a:xfrm>
          </p:grpSpPr>
          <p:grpSp>
            <p:nvGrpSpPr>
              <p:cNvPr id="21504" name="Gruppieren 14"/>
              <p:cNvGrpSpPr/>
              <p:nvPr/>
            </p:nvGrpSpPr>
            <p:grpSpPr>
              <a:xfrm>
                <a:off x="5591175" y="3943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37" name="Ellipse 3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5" name="Gruppieren 14"/>
              <p:cNvGrpSpPr/>
              <p:nvPr/>
            </p:nvGrpSpPr>
            <p:grpSpPr>
              <a:xfrm>
                <a:off x="5762625" y="41148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8" name="Gruppieren 14"/>
              <p:cNvGrpSpPr/>
              <p:nvPr/>
            </p:nvGrpSpPr>
            <p:grpSpPr>
              <a:xfrm>
                <a:off x="581977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" name="Ellipse 4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09" name="Gruppieren 14"/>
              <p:cNvGrpSpPr/>
              <p:nvPr/>
            </p:nvGrpSpPr>
            <p:grpSpPr>
              <a:xfrm>
                <a:off x="5924550" y="36671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5" name="Ellipse 5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0" name="Gruppieren 14"/>
              <p:cNvGrpSpPr/>
              <p:nvPr/>
            </p:nvGrpSpPr>
            <p:grpSpPr>
              <a:xfrm>
                <a:off x="6153150" y="360045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5400000">
                <a:off x="6353175" y="37814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1" name="Ellipse 6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512" name="Gruppieren 84"/>
            <p:cNvGrpSpPr/>
            <p:nvPr/>
          </p:nvGrpSpPr>
          <p:grpSpPr>
            <a:xfrm>
              <a:off x="5300664" y="4314825"/>
              <a:ext cx="1357311" cy="228600"/>
              <a:chOff x="5300664" y="3562350"/>
              <a:chExt cx="1357311" cy="981075"/>
            </a:xfrm>
          </p:grpSpPr>
          <p:grpSp>
            <p:nvGrpSpPr>
              <p:cNvPr id="21513" name="Gruppieren 14"/>
              <p:cNvGrpSpPr/>
              <p:nvPr/>
            </p:nvGrpSpPr>
            <p:grpSpPr>
              <a:xfrm rot="5400000">
                <a:off x="6019800" y="4057650"/>
                <a:ext cx="238125" cy="238125"/>
                <a:chOff x="5143500" y="3276600"/>
                <a:chExt cx="238125" cy="238125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 rot="5400000">
                <a:off x="5924550" y="43053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5" name="Gruppieren 14"/>
              <p:cNvGrpSpPr/>
              <p:nvPr/>
            </p:nvGrpSpPr>
            <p:grpSpPr>
              <a:xfrm rot="5400000">
                <a:off x="6086475" y="38385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6" name="Gruppieren 14"/>
              <p:cNvGrpSpPr/>
              <p:nvPr/>
            </p:nvGrpSpPr>
            <p:grpSpPr>
              <a:xfrm rot="5400000">
                <a:off x="6257925" y="40290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" name="Ellipse 6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7" name="Gruppieren 14"/>
              <p:cNvGrpSpPr/>
              <p:nvPr/>
            </p:nvGrpSpPr>
            <p:grpSpPr>
              <a:xfrm rot="5400000">
                <a:off x="6419850" y="3562350"/>
                <a:ext cx="238125" cy="238125"/>
                <a:chOff x="5143500" y="3276600"/>
                <a:chExt cx="238125" cy="238125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83"/>
              <p:cNvGrpSpPr/>
              <p:nvPr/>
            </p:nvGrpSpPr>
            <p:grpSpPr>
              <a:xfrm rot="16200000">
                <a:off x="5286376" y="3638550"/>
                <a:ext cx="733425" cy="704850"/>
                <a:chOff x="4762500" y="3657600"/>
                <a:chExt cx="733425" cy="704850"/>
              </a:xfrm>
            </p:grpSpPr>
            <p:grpSp>
              <p:nvGrpSpPr>
                <p:cNvPr id="21519" name="Gruppieren 14"/>
                <p:cNvGrpSpPr/>
                <p:nvPr/>
              </p:nvGrpSpPr>
              <p:grpSpPr>
                <a:xfrm rot="16200000">
                  <a:off x="4762500" y="37623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0" name="Ellipse 69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0" name="Gruppieren 14"/>
                <p:cNvGrpSpPr/>
                <p:nvPr/>
              </p:nvGrpSpPr>
              <p:grpSpPr>
                <a:xfrm rot="16200000">
                  <a:off x="4991100" y="36957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3" name="Ellipse 72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1" name="Gruppieren 14"/>
                <p:cNvGrpSpPr/>
                <p:nvPr/>
              </p:nvGrpSpPr>
              <p:grpSpPr>
                <a:xfrm>
                  <a:off x="5191125" y="387667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6" name="Ellipse 75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2" name="Gruppieren 14"/>
                <p:cNvGrpSpPr/>
                <p:nvPr/>
              </p:nvGrpSpPr>
              <p:grpSpPr>
                <a:xfrm>
                  <a:off x="5095875" y="4124325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79" name="Ellipse 78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1523" name="Gruppieren 14"/>
                <p:cNvGrpSpPr/>
                <p:nvPr/>
              </p:nvGrpSpPr>
              <p:grpSpPr>
                <a:xfrm>
                  <a:off x="5257800" y="3657600"/>
                  <a:ext cx="238125" cy="238125"/>
                  <a:chOff x="5143500" y="3276600"/>
                  <a:chExt cx="238125" cy="238125"/>
                </a:xfrm>
              </p:grpSpPr>
              <p:sp>
                <p:nvSpPr>
                  <p:cNvPr id="82" name="Ellipse 81"/>
                  <p:cNvSpPr/>
                  <p:nvPr/>
                </p:nvSpPr>
                <p:spPr>
                  <a:xfrm>
                    <a:off x="5143500" y="3276600"/>
                    <a:ext cx="238125" cy="2381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236179" y="336899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grpSp>
        <p:nvGrpSpPr>
          <p:cNvPr id="21524" name="Gruppieren 14"/>
          <p:cNvGrpSpPr/>
          <p:nvPr/>
        </p:nvGrpSpPr>
        <p:grpSpPr>
          <a:xfrm>
            <a:off x="4143375" y="43434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88" name="Ellipse 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>
            <a:off x="3981450" y="4162425"/>
            <a:ext cx="238125" cy="238125"/>
            <a:chOff x="5143500" y="3276600"/>
            <a:chExt cx="238125" cy="238125"/>
          </a:xfrm>
        </p:grpSpPr>
        <p:sp>
          <p:nvSpPr>
            <p:cNvPr id="91" name="Ellipse 9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>
            <a:off x="4295775" y="4505325"/>
            <a:ext cx="238125" cy="238125"/>
            <a:chOff x="5143500" y="3276600"/>
            <a:chExt cx="238125" cy="238125"/>
          </a:xfrm>
        </p:grpSpPr>
        <p:sp>
          <p:nvSpPr>
            <p:cNvPr id="94" name="Ellipse 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>
            <a:off x="4229100" y="4124325"/>
            <a:ext cx="238125" cy="238125"/>
            <a:chOff x="5143500" y="3276600"/>
            <a:chExt cx="238125" cy="238125"/>
          </a:xfrm>
        </p:grpSpPr>
        <p:sp>
          <p:nvSpPr>
            <p:cNvPr id="97" name="Ellipse 9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>
            <a:off x="3905250" y="4391025"/>
            <a:ext cx="238125" cy="238125"/>
            <a:chOff x="5143500" y="3276600"/>
            <a:chExt cx="238125" cy="238125"/>
          </a:xfrm>
        </p:grpSpPr>
        <p:sp>
          <p:nvSpPr>
            <p:cNvPr id="100" name="Ellipse 9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>
            <a:off x="4067175" y="4552950"/>
            <a:ext cx="238125" cy="238125"/>
            <a:chOff x="5143500" y="3276600"/>
            <a:chExt cx="238125" cy="238125"/>
          </a:xfrm>
        </p:grpSpPr>
        <p:sp>
          <p:nvSpPr>
            <p:cNvPr id="103" name="Ellipse 10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53"/>
          <p:cNvGrpSpPr/>
          <p:nvPr/>
        </p:nvGrpSpPr>
        <p:grpSpPr>
          <a:xfrm>
            <a:off x="3652839" y="4019550"/>
            <a:ext cx="1357311" cy="981075"/>
            <a:chOff x="5300664" y="3562350"/>
            <a:chExt cx="1357311" cy="981075"/>
          </a:xfrm>
        </p:grpSpPr>
        <p:grpSp>
          <p:nvGrpSpPr>
            <p:cNvPr id="10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53" name="Ellipse 15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49" name="Ellipse 1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47" name="Ellipse 1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43" name="Ellipse 1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41" name="Ellipse 1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39" name="Ellipse 1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7" name="Ellipse 1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1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31" name="Ellipse 13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Ellipse 13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29" name="Ellipse 12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Ellipse 12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27" name="Ellipse 1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25" name="Ellipse 1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23" name="Ellipse 1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55" name="Rechteck 154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2152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38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139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1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2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61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32" name="Rechteck 13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135" name="Rechteck 134"/>
          <p:cNvSpPr/>
          <p:nvPr/>
        </p:nvSpPr>
        <p:spPr>
          <a:xfrm>
            <a:off x="3001773" y="5501759"/>
            <a:ext cx="229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Überleben der Spezies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367089" y="3524250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32" name="Rechteck 13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619625" y="304800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>
            <a:off x="4848225" y="29813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048250" y="31623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53000" y="340995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14"/>
          <p:cNvGrpSpPr/>
          <p:nvPr/>
        </p:nvGrpSpPr>
        <p:grpSpPr>
          <a:xfrm rot="5400000">
            <a:off x="5114925" y="29432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6" name="Gruppieren 83"/>
          <p:cNvGrpSpPr/>
          <p:nvPr/>
        </p:nvGrpSpPr>
        <p:grpSpPr>
          <a:xfrm rot="16200000">
            <a:off x="3981451" y="3019425"/>
            <a:ext cx="733425" cy="704850"/>
            <a:chOff x="4762500" y="3657600"/>
            <a:chExt cx="733425" cy="704850"/>
          </a:xfrm>
        </p:grpSpPr>
        <p:grpSp>
          <p:nvGrpSpPr>
            <p:cNvPr id="21517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3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767139" y="377190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rot="5400000" flipH="1" flipV="1">
            <a:off x="3862389" y="352425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rot="5400000" flipH="1" flipV="1">
            <a:off x="3700464" y="3990975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flipH="1" flipV="1">
            <a:off x="3862389" y="4162425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flipH="1" flipV="1">
            <a:off x="3633789" y="422910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519489" y="381952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4"/>
          <p:cNvGrpSpPr/>
          <p:nvPr/>
        </p:nvGrpSpPr>
        <p:grpSpPr>
          <a:xfrm rot="5400000" flipH="1" flipV="1">
            <a:off x="3614739" y="358140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5400000" flipH="1" flipV="1">
            <a:off x="3452814" y="405765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83"/>
          <p:cNvGrpSpPr/>
          <p:nvPr/>
        </p:nvGrpSpPr>
        <p:grpSpPr>
          <a:xfrm rot="16200000" flipH="1" flipV="1">
            <a:off x="4005263" y="3724275"/>
            <a:ext cx="733425" cy="704850"/>
            <a:chOff x="4762500" y="3657600"/>
            <a:chExt cx="733425" cy="704850"/>
          </a:xfrm>
        </p:grpSpPr>
        <p:grpSp>
          <p:nvGrpSpPr>
            <p:cNvPr id="21535" name="Gruppieren 160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74" name="Ellipse 17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72" name="Ellipse 17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70" name="Ellipse 1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68" name="Ellipse 16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66" name="Ellipse 1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32" name="Rechteck 13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619625" y="304800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848225" y="29813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48250" y="31623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4953000" y="340995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5114925" y="29432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81451" y="3019425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833814" y="346710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814764" y="321945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05239" y="37147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48089" y="39624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633789" y="4181475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519489" y="381952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614739" y="358140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452814" y="405765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83"/>
          <p:cNvGrpSpPr/>
          <p:nvPr/>
        </p:nvGrpSpPr>
        <p:grpSpPr>
          <a:xfrm rot="16200000" flipH="1" flipV="1">
            <a:off x="4005263" y="3724275"/>
            <a:ext cx="733425" cy="704850"/>
            <a:chOff x="4762500" y="3657600"/>
            <a:chExt cx="733425" cy="704850"/>
          </a:xfrm>
        </p:grpSpPr>
        <p:grpSp>
          <p:nvGrpSpPr>
            <p:cNvPr id="21533" name="Gruppieren 160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74" name="Ellipse 17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72" name="Ellipse 17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5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70" name="Ellipse 16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68" name="Ellipse 16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66" name="Ellipse 1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32" name="Rechteck 13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619625" y="304800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848225" y="29813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48250" y="31623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4953000" y="340995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5114925" y="29432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81451" y="3019425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833814" y="346710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814764" y="321945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05239" y="37147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48089" y="39624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576639" y="40957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586164" y="360997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614739" y="3362325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519489" y="386715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60"/>
          <p:cNvGrpSpPr/>
          <p:nvPr/>
        </p:nvGrpSpPr>
        <p:grpSpPr>
          <a:xfrm rot="10800000" flipH="1" flipV="1">
            <a:off x="4352926" y="372903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0800000" flipH="1" flipV="1">
            <a:off x="4419601" y="395763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4238626" y="4157664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3990976" y="4062414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16200000" flipH="1" flipV="1">
            <a:off x="4314826" y="44053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9" name="Rechteck 128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619625" y="304800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848225" y="29813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48250" y="31623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4953000" y="340995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5114925" y="29432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57614" y="297180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14764" y="32575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09989" y="34671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719514" y="39433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471864" y="353377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86164" y="316230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633789" y="369570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352926" y="372903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419601" y="395763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238626" y="4157664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990976" y="4062414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95751" y="43291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9" name="Rechteck 128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43450" y="284797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48250" y="31623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4953000" y="340995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62525" y="2895600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57614" y="297180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14764" y="32575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09989" y="34671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652839" y="3952875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471864" y="353377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76639" y="3152775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633789" y="369570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352926" y="372903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419601" y="395763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238626" y="4157664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867151" y="414813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95751" y="43291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5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0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3" name="Rechteck 142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4.600.000.000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81922" name="Picture 2" descr="http://www.planet-wissen.de/natur_technik/weltall/universum/img/universum_planeten_dpa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49" y="1006475"/>
            <a:ext cx="7470857" cy="5184775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743575" y="5772150"/>
            <a:ext cx="232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www.planet-wissen.de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867400" y="3790950"/>
            <a:ext cx="171450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105525" y="3381375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Earth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43450" y="284797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8635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057775" y="339090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62525" y="2895600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57614" y="297180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14764" y="32575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09989" y="34671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652839" y="3952875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471864" y="353377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76639" y="3152775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633789" y="369570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705351" y="3929064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419601" y="395763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238626" y="4157664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867151" y="414813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95751" y="43291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0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5" name="Gruppieren 14"/>
          <p:cNvGrpSpPr/>
          <p:nvPr/>
        </p:nvGrpSpPr>
        <p:grpSpPr>
          <a:xfrm rot="5400000" flipH="1" flipV="1">
            <a:off x="4881564" y="3667125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8" name="Rechteck 15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514850" y="32575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781550" y="32194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43450" y="284797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08635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057775" y="3390900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62525" y="2895600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57614" y="2971800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14764" y="325755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709989" y="3467100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652839" y="3952875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471864" y="3533775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76639" y="3152775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633789" y="3695700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810126" y="386238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629151" y="405288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400551" y="4205289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867151" y="414813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95751" y="43291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 rot="5400000" flipH="1" flipV="1">
            <a:off x="4957764" y="3638550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5" name="Gruppieren 14"/>
          <p:cNvGrpSpPr/>
          <p:nvPr/>
        </p:nvGrpSpPr>
        <p:grpSpPr>
          <a:xfrm rot="16200000" flipH="1" flipV="1">
            <a:off x="4457701" y="3890964"/>
            <a:ext cx="238125" cy="238125"/>
            <a:chOff x="5143500" y="3276600"/>
            <a:chExt cx="238125" cy="238125"/>
          </a:xfrm>
        </p:grpSpPr>
        <p:sp>
          <p:nvSpPr>
            <p:cNvPr id="158" name="Ellipse 1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en 14"/>
          <p:cNvGrpSpPr/>
          <p:nvPr/>
        </p:nvGrpSpPr>
        <p:grpSpPr>
          <a:xfrm rot="16200000" flipH="1" flipV="1">
            <a:off x="4181476" y="4119564"/>
            <a:ext cx="238125" cy="238125"/>
            <a:chOff x="5143500" y="3276600"/>
            <a:chExt cx="238125" cy="238125"/>
          </a:xfrm>
        </p:grpSpPr>
        <p:sp>
          <p:nvSpPr>
            <p:cNvPr id="161" name="Ellipse 1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3" name="Gruppieren 14"/>
          <p:cNvGrpSpPr/>
          <p:nvPr/>
        </p:nvGrpSpPr>
        <p:grpSpPr>
          <a:xfrm rot="16200000" flipH="1" flipV="1">
            <a:off x="3914776" y="3519489"/>
            <a:ext cx="238125" cy="238125"/>
            <a:chOff x="5143500" y="3276600"/>
            <a:chExt cx="238125" cy="238125"/>
          </a:xfrm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8" name="Rechteck 19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86250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657725" y="32194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838700" y="3048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33925" y="28289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14350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133975" y="3400425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81575" y="27908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195764" y="38862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76664" y="2886075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33814" y="3429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586164" y="3495675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576639" y="39052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309939" y="3486150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38539" y="306705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433764" y="3705225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810126" y="386238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629151" y="405288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400551" y="4205289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771901" y="409098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10026" y="42529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 rot="5400000" flipH="1" flipV="1">
            <a:off x="4957764" y="3638550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14"/>
          <p:cNvGrpSpPr/>
          <p:nvPr/>
        </p:nvGrpSpPr>
        <p:grpSpPr>
          <a:xfrm rot="16200000" flipH="1" flipV="1">
            <a:off x="4457701" y="3890964"/>
            <a:ext cx="238125" cy="238125"/>
            <a:chOff x="5143500" y="3276600"/>
            <a:chExt cx="238125" cy="238125"/>
          </a:xfrm>
        </p:grpSpPr>
        <p:sp>
          <p:nvSpPr>
            <p:cNvPr id="158" name="Ellipse 1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14"/>
          <p:cNvGrpSpPr/>
          <p:nvPr/>
        </p:nvGrpSpPr>
        <p:grpSpPr>
          <a:xfrm rot="16200000" flipH="1" flipV="1">
            <a:off x="4181476" y="4119564"/>
            <a:ext cx="238125" cy="238125"/>
            <a:chOff x="5143500" y="3276600"/>
            <a:chExt cx="238125" cy="238125"/>
          </a:xfrm>
        </p:grpSpPr>
        <p:sp>
          <p:nvSpPr>
            <p:cNvPr id="161" name="Ellipse 1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 rot="16200000" flipH="1" flipV="1">
            <a:off x="3781426" y="3148014"/>
            <a:ext cx="238125" cy="238125"/>
            <a:chOff x="5143500" y="3276600"/>
            <a:chExt cx="238125" cy="238125"/>
          </a:xfrm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5" name="Gruppieren 14"/>
          <p:cNvGrpSpPr/>
          <p:nvPr/>
        </p:nvGrpSpPr>
        <p:grpSpPr>
          <a:xfrm rot="16200000" flipH="1" flipV="1">
            <a:off x="3752851" y="3709989"/>
            <a:ext cx="238125" cy="238125"/>
            <a:chOff x="5143500" y="3276600"/>
            <a:chExt cx="238125" cy="238125"/>
          </a:xfrm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8" name="Gruppieren 14"/>
          <p:cNvGrpSpPr/>
          <p:nvPr/>
        </p:nvGrpSpPr>
        <p:grpSpPr>
          <a:xfrm rot="16200000" flipH="1" flipV="1">
            <a:off x="4191001" y="4386264"/>
            <a:ext cx="238125" cy="238125"/>
            <a:chOff x="5143500" y="3276600"/>
            <a:chExt cx="238125" cy="238125"/>
          </a:xfrm>
        </p:grpSpPr>
        <p:sp>
          <p:nvSpPr>
            <p:cNvPr id="199" name="Ellipse 19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1" name="Gruppieren 14"/>
          <p:cNvGrpSpPr/>
          <p:nvPr/>
        </p:nvGrpSpPr>
        <p:grpSpPr>
          <a:xfrm rot="5400000">
            <a:off x="4905375" y="3324225"/>
            <a:ext cx="238125" cy="238125"/>
            <a:chOff x="5143500" y="3276600"/>
            <a:chExt cx="238125" cy="238125"/>
          </a:xfrm>
        </p:grpSpPr>
        <p:sp>
          <p:nvSpPr>
            <p:cNvPr id="202" name="Ellipse 20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4" name="Herz 203"/>
          <p:cNvSpPr/>
          <p:nvPr/>
        </p:nvSpPr>
        <p:spPr>
          <a:xfrm>
            <a:off x="3333749" y="2781300"/>
            <a:ext cx="2047875" cy="1866900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5" name="Gruppieren 14"/>
          <p:cNvGrpSpPr/>
          <p:nvPr/>
        </p:nvGrpSpPr>
        <p:grpSpPr>
          <a:xfrm rot="5400000">
            <a:off x="5153025" y="2971800"/>
            <a:ext cx="238125" cy="238125"/>
            <a:chOff x="5143500" y="3276600"/>
            <a:chExt cx="238125" cy="238125"/>
          </a:xfrm>
        </p:grpSpPr>
        <p:sp>
          <p:nvSpPr>
            <p:cNvPr id="206" name="Ellipse 2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8" name="Rechteck 20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95775" y="36385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657725" y="32194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838700" y="3048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33925" y="28289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14350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133975" y="3400425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81575" y="27908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281489" y="37338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76664" y="2886075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33814" y="3429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586164" y="3495675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576639" y="39052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309939" y="3486150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38539" y="306705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433764" y="3705225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810126" y="386238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629151" y="405288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400551" y="4205289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771901" y="409098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10026" y="42529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 rot="5400000" flipH="1" flipV="1">
            <a:off x="4957764" y="3638550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14"/>
          <p:cNvGrpSpPr/>
          <p:nvPr/>
        </p:nvGrpSpPr>
        <p:grpSpPr>
          <a:xfrm rot="16200000" flipH="1" flipV="1">
            <a:off x="4457701" y="3890964"/>
            <a:ext cx="238125" cy="238125"/>
            <a:chOff x="5143500" y="3276600"/>
            <a:chExt cx="238125" cy="238125"/>
          </a:xfrm>
        </p:grpSpPr>
        <p:sp>
          <p:nvSpPr>
            <p:cNvPr id="158" name="Ellipse 1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14"/>
          <p:cNvGrpSpPr/>
          <p:nvPr/>
        </p:nvGrpSpPr>
        <p:grpSpPr>
          <a:xfrm rot="16200000" flipH="1" flipV="1">
            <a:off x="4181476" y="4119564"/>
            <a:ext cx="238125" cy="238125"/>
            <a:chOff x="5143500" y="3276600"/>
            <a:chExt cx="238125" cy="238125"/>
          </a:xfrm>
        </p:grpSpPr>
        <p:sp>
          <p:nvSpPr>
            <p:cNvPr id="161" name="Ellipse 1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 rot="16200000" flipH="1" flipV="1">
            <a:off x="3781426" y="3148014"/>
            <a:ext cx="238125" cy="238125"/>
            <a:chOff x="5143500" y="3276600"/>
            <a:chExt cx="238125" cy="238125"/>
          </a:xfrm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4"/>
          <p:cNvGrpSpPr/>
          <p:nvPr/>
        </p:nvGrpSpPr>
        <p:grpSpPr>
          <a:xfrm rot="16200000" flipH="1" flipV="1">
            <a:off x="3752851" y="3709989"/>
            <a:ext cx="238125" cy="238125"/>
            <a:chOff x="5143500" y="3276600"/>
            <a:chExt cx="238125" cy="238125"/>
          </a:xfrm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14"/>
          <p:cNvGrpSpPr/>
          <p:nvPr/>
        </p:nvGrpSpPr>
        <p:grpSpPr>
          <a:xfrm rot="16200000" flipH="1" flipV="1">
            <a:off x="4191001" y="4386264"/>
            <a:ext cx="238125" cy="238125"/>
            <a:chOff x="5143500" y="3276600"/>
            <a:chExt cx="238125" cy="238125"/>
          </a:xfrm>
        </p:grpSpPr>
        <p:sp>
          <p:nvSpPr>
            <p:cNvPr id="199" name="Ellipse 19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14"/>
          <p:cNvGrpSpPr/>
          <p:nvPr/>
        </p:nvGrpSpPr>
        <p:grpSpPr>
          <a:xfrm rot="5400000">
            <a:off x="4905375" y="3324225"/>
            <a:ext cx="238125" cy="238125"/>
            <a:chOff x="5143500" y="3276600"/>
            <a:chExt cx="238125" cy="238125"/>
          </a:xfrm>
        </p:grpSpPr>
        <p:sp>
          <p:nvSpPr>
            <p:cNvPr id="202" name="Ellipse 20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14"/>
          <p:cNvGrpSpPr/>
          <p:nvPr/>
        </p:nvGrpSpPr>
        <p:grpSpPr>
          <a:xfrm rot="5400000">
            <a:off x="5153025" y="2971800"/>
            <a:ext cx="238125" cy="238125"/>
            <a:chOff x="5143500" y="3276600"/>
            <a:chExt cx="238125" cy="238125"/>
          </a:xfrm>
        </p:grpSpPr>
        <p:sp>
          <p:nvSpPr>
            <p:cNvPr id="206" name="Ellipse 2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8" name="Gruppieren 197"/>
          <p:cNvGrpSpPr/>
          <p:nvPr/>
        </p:nvGrpSpPr>
        <p:grpSpPr>
          <a:xfrm>
            <a:off x="6785579" y="3087338"/>
            <a:ext cx="1879600" cy="2032000"/>
            <a:chOff x="7054850" y="4514850"/>
            <a:chExt cx="1879600" cy="2032000"/>
          </a:xfrm>
        </p:grpSpPr>
        <p:pic>
          <p:nvPicPr>
            <p:cNvPr id="2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4850" y="4578350"/>
              <a:ext cx="1816100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hteck 204"/>
            <p:cNvSpPr/>
            <p:nvPr/>
          </p:nvSpPr>
          <p:spPr>
            <a:xfrm>
              <a:off x="8591550" y="4514850"/>
              <a:ext cx="3429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4" name="Rechteck 20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208" name="Textfeld 207"/>
          <p:cNvSpPr txBox="1"/>
          <p:nvPr/>
        </p:nvSpPr>
        <p:spPr>
          <a:xfrm>
            <a:off x="6655404" y="5087588"/>
            <a:ext cx="20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Sexual </a:t>
            </a:r>
            <a:r>
              <a:rPr lang="de-DE" dirty="0" err="1" smtClean="0">
                <a:solidFill>
                  <a:schemeClr val="bg1"/>
                </a:solidFill>
              </a:rPr>
              <a:t>reproduction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6410049" y="6343650"/>
            <a:ext cx="2556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Grapevine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snail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evolved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much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later</a:t>
            </a:r>
            <a:r>
              <a:rPr lang="de-DE" sz="1200" dirty="0" smtClean="0">
                <a:solidFill>
                  <a:schemeClr val="bg1"/>
                </a:solidFill>
              </a:rPr>
              <a:t> !!!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4"/>
          <p:cNvGrpSpPr/>
          <p:nvPr/>
        </p:nvGrpSpPr>
        <p:grpSpPr>
          <a:xfrm>
            <a:off x="4295775" y="36385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106" name="Ellipse 1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657725" y="32194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838700" y="3048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33925" y="28289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14350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133975" y="3400425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81575" y="27908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2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776664" y="2886075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rot="5400000" flipH="1" flipV="1">
            <a:off x="3833814" y="3429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586164" y="3495675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flipH="1" flipV="1">
            <a:off x="3576639" y="39052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309939" y="3486150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538539" y="306705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4"/>
          <p:cNvGrpSpPr/>
          <p:nvPr/>
        </p:nvGrpSpPr>
        <p:grpSpPr>
          <a:xfrm rot="5400000" flipH="1" flipV="1">
            <a:off x="3433764" y="3705225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60"/>
          <p:cNvGrpSpPr/>
          <p:nvPr/>
        </p:nvGrpSpPr>
        <p:grpSpPr>
          <a:xfrm rot="10800000" flipH="1" flipV="1">
            <a:off x="4810126" y="386238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0800000" flipH="1" flipV="1">
            <a:off x="4629151" y="405288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4400551" y="4205289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3771901" y="409098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16200000" flipH="1" flipV="1">
            <a:off x="4010026" y="42529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 rot="5400000" flipH="1" flipV="1">
            <a:off x="4957764" y="3638550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14"/>
          <p:cNvGrpSpPr/>
          <p:nvPr/>
        </p:nvGrpSpPr>
        <p:grpSpPr>
          <a:xfrm rot="16200000" flipH="1" flipV="1">
            <a:off x="4457701" y="3890964"/>
            <a:ext cx="238125" cy="238125"/>
            <a:chOff x="5143500" y="3276600"/>
            <a:chExt cx="238125" cy="238125"/>
          </a:xfrm>
        </p:grpSpPr>
        <p:sp>
          <p:nvSpPr>
            <p:cNvPr id="158" name="Ellipse 1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14"/>
          <p:cNvGrpSpPr/>
          <p:nvPr/>
        </p:nvGrpSpPr>
        <p:grpSpPr>
          <a:xfrm rot="16200000" flipH="1" flipV="1">
            <a:off x="4181476" y="4119564"/>
            <a:ext cx="238125" cy="238125"/>
            <a:chOff x="5143500" y="3276600"/>
            <a:chExt cx="238125" cy="238125"/>
          </a:xfrm>
        </p:grpSpPr>
        <p:sp>
          <p:nvSpPr>
            <p:cNvPr id="161" name="Ellipse 1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 rot="16200000" flipH="1" flipV="1">
            <a:off x="3781426" y="3148014"/>
            <a:ext cx="238125" cy="238125"/>
            <a:chOff x="5143500" y="3276600"/>
            <a:chExt cx="238125" cy="238125"/>
          </a:xfrm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4"/>
          <p:cNvGrpSpPr/>
          <p:nvPr/>
        </p:nvGrpSpPr>
        <p:grpSpPr>
          <a:xfrm rot="16200000" flipH="1" flipV="1">
            <a:off x="3752851" y="3709989"/>
            <a:ext cx="238125" cy="238125"/>
            <a:chOff x="5143500" y="3276600"/>
            <a:chExt cx="238125" cy="238125"/>
          </a:xfrm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14"/>
          <p:cNvGrpSpPr/>
          <p:nvPr/>
        </p:nvGrpSpPr>
        <p:grpSpPr>
          <a:xfrm rot="16200000" flipH="1" flipV="1">
            <a:off x="4191001" y="4386264"/>
            <a:ext cx="238125" cy="238125"/>
            <a:chOff x="5143500" y="3276600"/>
            <a:chExt cx="238125" cy="238125"/>
          </a:xfrm>
        </p:grpSpPr>
        <p:sp>
          <p:nvSpPr>
            <p:cNvPr id="199" name="Ellipse 19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14"/>
          <p:cNvGrpSpPr/>
          <p:nvPr/>
        </p:nvGrpSpPr>
        <p:grpSpPr>
          <a:xfrm rot="5400000">
            <a:off x="4905375" y="3324225"/>
            <a:ext cx="238125" cy="238125"/>
            <a:chOff x="5143500" y="3276600"/>
            <a:chExt cx="238125" cy="238125"/>
          </a:xfrm>
        </p:grpSpPr>
        <p:sp>
          <p:nvSpPr>
            <p:cNvPr id="202" name="Ellipse 20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14"/>
          <p:cNvGrpSpPr/>
          <p:nvPr/>
        </p:nvGrpSpPr>
        <p:grpSpPr>
          <a:xfrm rot="5400000">
            <a:off x="5153025" y="2971800"/>
            <a:ext cx="238125" cy="238125"/>
            <a:chOff x="5143500" y="3276600"/>
            <a:chExt cx="238125" cy="238125"/>
          </a:xfrm>
        </p:grpSpPr>
        <p:sp>
          <p:nvSpPr>
            <p:cNvPr id="206" name="Ellipse 2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1" name="Gruppieren 14"/>
          <p:cNvGrpSpPr/>
          <p:nvPr/>
        </p:nvGrpSpPr>
        <p:grpSpPr>
          <a:xfrm flipH="1" flipV="1">
            <a:off x="4148138" y="3600449"/>
            <a:ext cx="447675" cy="44767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8" name="Gruppieren 14"/>
          <p:cNvGrpSpPr/>
          <p:nvPr/>
        </p:nvGrpSpPr>
        <p:grpSpPr>
          <a:xfrm flipH="1" flipV="1">
            <a:off x="4291014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201" name="Ellipse 20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" name="Gruppieren 14"/>
          <p:cNvGrpSpPr/>
          <p:nvPr/>
        </p:nvGrpSpPr>
        <p:grpSpPr>
          <a:xfrm flipH="1" flipV="1">
            <a:off x="4319589" y="40481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208" name="Ellipse 20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Rechteck 209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211" name="Textfeld 210"/>
          <p:cNvSpPr txBox="1"/>
          <p:nvPr/>
        </p:nvSpPr>
        <p:spPr>
          <a:xfrm>
            <a:off x="8115300" y="634365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Zygote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/>
          <p:cNvCxnSpPr>
            <a:endCxn id="158" idx="7"/>
          </p:cNvCxnSpPr>
          <p:nvPr/>
        </p:nvCxnSpPr>
        <p:spPr>
          <a:xfrm flipH="1" flipV="1">
            <a:off x="4660953" y="4094216"/>
            <a:ext cx="637804" cy="754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feld 21505"/>
          <p:cNvSpPr txBox="1"/>
          <p:nvPr/>
        </p:nvSpPr>
        <p:spPr>
          <a:xfrm>
            <a:off x="5457825" y="484822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1. Zygote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4"/>
          <p:cNvGrpSpPr/>
          <p:nvPr/>
        </p:nvGrpSpPr>
        <p:grpSpPr>
          <a:xfrm>
            <a:off x="4457700" y="3495675"/>
            <a:ext cx="238125" cy="238125"/>
            <a:chOff x="5143500" y="3276600"/>
            <a:chExt cx="238125" cy="238125"/>
          </a:xfrm>
        </p:grpSpPr>
        <p:sp>
          <p:nvSpPr>
            <p:cNvPr id="109" name="Ellipse 10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4" name="Gruppieren 14"/>
          <p:cNvGrpSpPr/>
          <p:nvPr/>
        </p:nvGrpSpPr>
        <p:grpSpPr>
          <a:xfrm>
            <a:off x="4657725" y="3219450"/>
            <a:ext cx="238125" cy="238125"/>
            <a:chOff x="5143500" y="3276600"/>
            <a:chExt cx="238125" cy="238125"/>
          </a:xfrm>
        </p:grpSpPr>
        <p:sp>
          <p:nvSpPr>
            <p:cNvPr id="112" name="Ellipse 11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5" name="Gruppieren 14"/>
          <p:cNvGrpSpPr/>
          <p:nvPr/>
        </p:nvGrpSpPr>
        <p:grpSpPr>
          <a:xfrm rot="5400000">
            <a:off x="4714875" y="3438525"/>
            <a:ext cx="238125" cy="238125"/>
            <a:chOff x="5143500" y="3276600"/>
            <a:chExt cx="238125" cy="238125"/>
          </a:xfrm>
        </p:grpSpPr>
        <p:sp>
          <p:nvSpPr>
            <p:cNvPr id="115" name="Ellipse 11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8" name="Gruppieren 14"/>
          <p:cNvGrpSpPr/>
          <p:nvPr/>
        </p:nvGrpSpPr>
        <p:grpSpPr>
          <a:xfrm rot="5400000">
            <a:off x="4619625" y="3686175"/>
            <a:ext cx="238125" cy="238125"/>
            <a:chOff x="5143500" y="3276600"/>
            <a:chExt cx="238125" cy="238125"/>
          </a:xfrm>
        </p:grpSpPr>
        <p:sp>
          <p:nvSpPr>
            <p:cNvPr id="118" name="Ellipse 11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09" name="Gruppieren 14"/>
          <p:cNvGrpSpPr/>
          <p:nvPr/>
        </p:nvGrpSpPr>
        <p:grpSpPr>
          <a:xfrm rot="5400000">
            <a:off x="4838700" y="3048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21" name="Ellipse 12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0" name="Gruppieren 14"/>
          <p:cNvGrpSpPr/>
          <p:nvPr/>
        </p:nvGrpSpPr>
        <p:grpSpPr>
          <a:xfrm>
            <a:off x="4514850" y="2952750"/>
            <a:ext cx="238125" cy="238125"/>
            <a:chOff x="5143500" y="3276600"/>
            <a:chExt cx="238125" cy="238125"/>
          </a:xfrm>
        </p:grpSpPr>
        <p:sp>
          <p:nvSpPr>
            <p:cNvPr id="124" name="Ellipse 12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1" name="Gruppieren 14"/>
          <p:cNvGrpSpPr/>
          <p:nvPr/>
        </p:nvGrpSpPr>
        <p:grpSpPr>
          <a:xfrm>
            <a:off x="4733925" y="2828925"/>
            <a:ext cx="238125" cy="238125"/>
            <a:chOff x="5143500" y="3276600"/>
            <a:chExt cx="238125" cy="238125"/>
          </a:xfrm>
        </p:grpSpPr>
        <p:sp>
          <p:nvSpPr>
            <p:cNvPr id="127" name="Ellipse 12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2" name="Gruppieren 14"/>
          <p:cNvGrpSpPr/>
          <p:nvPr/>
        </p:nvGrpSpPr>
        <p:grpSpPr>
          <a:xfrm rot="5400000">
            <a:off x="5143500" y="3124200"/>
            <a:ext cx="238125" cy="238125"/>
            <a:chOff x="5143500" y="3276600"/>
            <a:chExt cx="238125" cy="238125"/>
          </a:xfrm>
        </p:grpSpPr>
        <p:sp>
          <p:nvSpPr>
            <p:cNvPr id="130" name="Ellipse 12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3" name="Gruppieren 14"/>
          <p:cNvGrpSpPr/>
          <p:nvPr/>
        </p:nvGrpSpPr>
        <p:grpSpPr>
          <a:xfrm rot="5400000">
            <a:off x="5133975" y="3400425"/>
            <a:ext cx="238125" cy="238125"/>
            <a:chOff x="5143500" y="3276600"/>
            <a:chExt cx="238125" cy="238125"/>
          </a:xfrm>
        </p:grpSpPr>
        <p:sp>
          <p:nvSpPr>
            <p:cNvPr id="133" name="Ellipse 13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4" name="Gruppieren 14"/>
          <p:cNvGrpSpPr/>
          <p:nvPr/>
        </p:nvGrpSpPr>
        <p:grpSpPr>
          <a:xfrm rot="5400000">
            <a:off x="4981575" y="2790825"/>
            <a:ext cx="238125" cy="238125"/>
            <a:chOff x="5143500" y="3276600"/>
            <a:chExt cx="238125" cy="238125"/>
          </a:xfrm>
        </p:grpSpPr>
        <p:sp>
          <p:nvSpPr>
            <p:cNvPr id="136" name="Ellipse 13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15" name="Gruppieren 83"/>
          <p:cNvGrpSpPr/>
          <p:nvPr/>
        </p:nvGrpSpPr>
        <p:grpSpPr>
          <a:xfrm rot="16200000">
            <a:off x="3990977" y="3009900"/>
            <a:ext cx="733425" cy="704850"/>
            <a:chOff x="4762500" y="3657600"/>
            <a:chExt cx="733425" cy="704850"/>
          </a:xfrm>
        </p:grpSpPr>
        <p:grpSp>
          <p:nvGrpSpPr>
            <p:cNvPr id="21516" name="Gruppieren 14"/>
            <p:cNvGrpSpPr/>
            <p:nvPr/>
          </p:nvGrpSpPr>
          <p:grpSpPr>
            <a:xfrm rot="16200000">
              <a:off x="4762500" y="3762375"/>
              <a:ext cx="238125" cy="238125"/>
              <a:chOff x="5143500" y="3276600"/>
              <a:chExt cx="238125" cy="238125"/>
            </a:xfrm>
          </p:grpSpPr>
          <p:sp>
            <p:nvSpPr>
              <p:cNvPr id="152" name="Ellipse 1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 rot="16200000">
              <a:off x="4991100" y="3695700"/>
              <a:ext cx="238125" cy="238125"/>
              <a:chOff x="5143500" y="3276600"/>
              <a:chExt cx="238125" cy="238125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191125" y="3876675"/>
              <a:ext cx="238125" cy="238125"/>
              <a:chOff x="5143500" y="3276600"/>
              <a:chExt cx="238125" cy="238125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5095875" y="4124325"/>
              <a:ext cx="238125" cy="238125"/>
              <a:chOff x="5143500" y="3276600"/>
              <a:chExt cx="238125" cy="238125"/>
            </a:xfrm>
          </p:grpSpPr>
          <p:sp>
            <p:nvSpPr>
              <p:cNvPr id="146" name="Ellipse 1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5257800" y="3657600"/>
              <a:ext cx="238125" cy="238125"/>
              <a:chOff x="5143500" y="3276600"/>
              <a:chExt cx="238125" cy="238125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21" name="Gruppieren 14"/>
          <p:cNvGrpSpPr/>
          <p:nvPr/>
        </p:nvGrpSpPr>
        <p:grpSpPr>
          <a:xfrm flipH="1" flipV="1">
            <a:off x="4024314" y="3714750"/>
            <a:ext cx="238125" cy="238125"/>
            <a:chOff x="5143500" y="3276600"/>
            <a:chExt cx="238125" cy="238125"/>
          </a:xfrm>
        </p:grpSpPr>
        <p:sp>
          <p:nvSpPr>
            <p:cNvPr id="194" name="Ellipse 19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2" name="Gruppieren 14"/>
          <p:cNvGrpSpPr/>
          <p:nvPr/>
        </p:nvGrpSpPr>
        <p:grpSpPr>
          <a:xfrm flipH="1" flipV="1">
            <a:off x="3967164" y="3952875"/>
            <a:ext cx="238125" cy="238125"/>
            <a:chOff x="5143500" y="3276600"/>
            <a:chExt cx="238125" cy="238125"/>
          </a:xfrm>
        </p:grpSpPr>
        <p:sp>
          <p:nvSpPr>
            <p:cNvPr id="192" name="Ellipse 19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3" name="Gruppieren 14"/>
          <p:cNvGrpSpPr/>
          <p:nvPr/>
        </p:nvGrpSpPr>
        <p:grpSpPr>
          <a:xfrm rot="5400000" flipH="1" flipV="1">
            <a:off x="3414714" y="3295650"/>
            <a:ext cx="238125" cy="238125"/>
            <a:chOff x="5143500" y="3276600"/>
            <a:chExt cx="238125" cy="238125"/>
          </a:xfrm>
        </p:grpSpPr>
        <p:sp>
          <p:nvSpPr>
            <p:cNvPr id="190" name="Ellipse 18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4" name="Gruppieren 14"/>
          <p:cNvGrpSpPr/>
          <p:nvPr/>
        </p:nvGrpSpPr>
        <p:grpSpPr>
          <a:xfrm rot="5400000" flipH="1" flipV="1">
            <a:off x="3776664" y="2886075"/>
            <a:ext cx="238125" cy="238125"/>
            <a:chOff x="5143500" y="3276600"/>
            <a:chExt cx="238125" cy="238125"/>
          </a:xfrm>
        </p:grpSpPr>
        <p:sp>
          <p:nvSpPr>
            <p:cNvPr id="188" name="Ellipse 18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5" name="Gruppieren 14"/>
          <p:cNvGrpSpPr/>
          <p:nvPr/>
        </p:nvGrpSpPr>
        <p:grpSpPr>
          <a:xfrm rot="5400000" flipH="1" flipV="1">
            <a:off x="3833814" y="3429000"/>
            <a:ext cx="238125" cy="238125"/>
            <a:chOff x="5143500" y="3276600"/>
            <a:chExt cx="238125" cy="238125"/>
          </a:xfrm>
          <a:solidFill>
            <a:srgbClr val="92D050"/>
          </a:solidFill>
        </p:grpSpPr>
        <p:sp>
          <p:nvSpPr>
            <p:cNvPr id="186" name="Ellipse 18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6" name="Gruppieren 14"/>
          <p:cNvGrpSpPr/>
          <p:nvPr/>
        </p:nvGrpSpPr>
        <p:grpSpPr>
          <a:xfrm flipH="1" flipV="1">
            <a:off x="3586164" y="3495675"/>
            <a:ext cx="238125" cy="238125"/>
            <a:chOff x="5143500" y="3276600"/>
            <a:chExt cx="238125" cy="238125"/>
          </a:xfrm>
        </p:grpSpPr>
        <p:sp>
          <p:nvSpPr>
            <p:cNvPr id="184" name="Ellipse 18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7" name="Gruppieren 14"/>
          <p:cNvGrpSpPr/>
          <p:nvPr/>
        </p:nvGrpSpPr>
        <p:grpSpPr>
          <a:xfrm flipH="1" flipV="1">
            <a:off x="3576639" y="3905250"/>
            <a:ext cx="238125" cy="238125"/>
            <a:chOff x="5143500" y="3276600"/>
            <a:chExt cx="238125" cy="238125"/>
          </a:xfrm>
        </p:grpSpPr>
        <p:sp>
          <p:nvSpPr>
            <p:cNvPr id="182" name="Ellipse 18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8" name="Gruppieren 14"/>
          <p:cNvGrpSpPr/>
          <p:nvPr/>
        </p:nvGrpSpPr>
        <p:grpSpPr>
          <a:xfrm rot="5400000" flipH="1" flipV="1">
            <a:off x="3309939" y="3486150"/>
            <a:ext cx="238125" cy="238125"/>
            <a:chOff x="5143500" y="3276600"/>
            <a:chExt cx="238125" cy="238125"/>
          </a:xfrm>
        </p:grpSpPr>
        <p:sp>
          <p:nvSpPr>
            <p:cNvPr id="180" name="Ellipse 17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29" name="Gruppieren 14"/>
          <p:cNvGrpSpPr/>
          <p:nvPr/>
        </p:nvGrpSpPr>
        <p:grpSpPr>
          <a:xfrm rot="5400000" flipH="1" flipV="1">
            <a:off x="3538539" y="3067050"/>
            <a:ext cx="238125" cy="238125"/>
            <a:chOff x="5143500" y="3276600"/>
            <a:chExt cx="238125" cy="238125"/>
          </a:xfrm>
        </p:grpSpPr>
        <p:sp>
          <p:nvSpPr>
            <p:cNvPr id="178" name="Ellipse 17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0" name="Gruppieren 14"/>
          <p:cNvGrpSpPr/>
          <p:nvPr/>
        </p:nvGrpSpPr>
        <p:grpSpPr>
          <a:xfrm rot="5400000" flipH="1" flipV="1">
            <a:off x="3433764" y="3705225"/>
            <a:ext cx="238125" cy="238125"/>
            <a:chOff x="5143500" y="3276600"/>
            <a:chExt cx="238125" cy="238125"/>
          </a:xfrm>
        </p:grpSpPr>
        <p:sp>
          <p:nvSpPr>
            <p:cNvPr id="176" name="Ellipse 17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1" name="Gruppieren 160"/>
          <p:cNvGrpSpPr/>
          <p:nvPr/>
        </p:nvGrpSpPr>
        <p:grpSpPr>
          <a:xfrm rot="10800000" flipH="1" flipV="1">
            <a:off x="4810126" y="3862389"/>
            <a:ext cx="238125" cy="238125"/>
            <a:chOff x="5143500" y="3276600"/>
            <a:chExt cx="238125" cy="238125"/>
          </a:xfrm>
        </p:grpSpPr>
        <p:sp>
          <p:nvSpPr>
            <p:cNvPr id="174" name="Ellipse 17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2" name="Gruppieren 14"/>
          <p:cNvGrpSpPr/>
          <p:nvPr/>
        </p:nvGrpSpPr>
        <p:grpSpPr>
          <a:xfrm rot="10800000" flipH="1" flipV="1">
            <a:off x="4629151" y="4052889"/>
            <a:ext cx="238125" cy="238125"/>
            <a:chOff x="5143500" y="3276600"/>
            <a:chExt cx="238125" cy="238125"/>
          </a:xfrm>
        </p:grpSpPr>
        <p:sp>
          <p:nvSpPr>
            <p:cNvPr id="172" name="Ellipse 17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3" name="Gruppieren 14"/>
          <p:cNvGrpSpPr/>
          <p:nvPr/>
        </p:nvGrpSpPr>
        <p:grpSpPr>
          <a:xfrm rot="16200000" flipH="1" flipV="1">
            <a:off x="4400551" y="4205289"/>
            <a:ext cx="238125" cy="238125"/>
            <a:chOff x="5143500" y="3276600"/>
            <a:chExt cx="238125" cy="238125"/>
          </a:xfrm>
        </p:grpSpPr>
        <p:sp>
          <p:nvSpPr>
            <p:cNvPr id="170" name="Ellipse 16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4" name="Gruppieren 14"/>
          <p:cNvGrpSpPr/>
          <p:nvPr/>
        </p:nvGrpSpPr>
        <p:grpSpPr>
          <a:xfrm rot="16200000" flipH="1" flipV="1">
            <a:off x="3771901" y="4090989"/>
            <a:ext cx="238125" cy="238125"/>
            <a:chOff x="5143500" y="3276600"/>
            <a:chExt cx="238125" cy="238125"/>
          </a:xfrm>
        </p:grpSpPr>
        <p:sp>
          <p:nvSpPr>
            <p:cNvPr id="168" name="Ellipse 16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535" name="Gruppieren 14"/>
          <p:cNvGrpSpPr/>
          <p:nvPr/>
        </p:nvGrpSpPr>
        <p:grpSpPr>
          <a:xfrm rot="16200000" flipH="1" flipV="1">
            <a:off x="4010026" y="4252914"/>
            <a:ext cx="238125" cy="238125"/>
            <a:chOff x="5143500" y="3276600"/>
            <a:chExt cx="238125" cy="238125"/>
          </a:xfrm>
        </p:grpSpPr>
        <p:sp>
          <p:nvSpPr>
            <p:cNvPr id="166" name="Ellipse 16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14"/>
          <p:cNvGrpSpPr/>
          <p:nvPr/>
        </p:nvGrpSpPr>
        <p:grpSpPr>
          <a:xfrm rot="5400000" flipH="1" flipV="1">
            <a:off x="3548064" y="2828925"/>
            <a:ext cx="238125" cy="238125"/>
            <a:chOff x="5143500" y="3276600"/>
            <a:chExt cx="238125" cy="238125"/>
          </a:xfrm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14"/>
          <p:cNvGrpSpPr/>
          <p:nvPr/>
        </p:nvGrpSpPr>
        <p:grpSpPr>
          <a:xfrm rot="5400000" flipH="1" flipV="1">
            <a:off x="3319464" y="2981325"/>
            <a:ext cx="238125" cy="238125"/>
            <a:chOff x="5143500" y="3276600"/>
            <a:chExt cx="238125" cy="238125"/>
          </a:xfrm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14"/>
          <p:cNvGrpSpPr/>
          <p:nvPr/>
        </p:nvGrpSpPr>
        <p:grpSpPr>
          <a:xfrm rot="5400000" flipH="1" flipV="1">
            <a:off x="3252789" y="3209925"/>
            <a:ext cx="238125" cy="238125"/>
            <a:chOff x="5143500" y="3276600"/>
            <a:chExt cx="238125" cy="238125"/>
          </a:xfrm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14"/>
          <p:cNvGrpSpPr/>
          <p:nvPr/>
        </p:nvGrpSpPr>
        <p:grpSpPr>
          <a:xfrm rot="5400000" flipH="1" flipV="1">
            <a:off x="4957764" y="3638550"/>
            <a:ext cx="238125" cy="238125"/>
            <a:chOff x="5143500" y="3276600"/>
            <a:chExt cx="238125" cy="238125"/>
          </a:xfrm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14"/>
          <p:cNvGrpSpPr/>
          <p:nvPr/>
        </p:nvGrpSpPr>
        <p:grpSpPr>
          <a:xfrm rot="16200000" flipH="1" flipV="1">
            <a:off x="4457701" y="3890964"/>
            <a:ext cx="238125" cy="238125"/>
            <a:chOff x="5143500" y="3276600"/>
            <a:chExt cx="238125" cy="238125"/>
          </a:xfrm>
        </p:grpSpPr>
        <p:sp>
          <p:nvSpPr>
            <p:cNvPr id="158" name="Ellipse 15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14"/>
          <p:cNvGrpSpPr/>
          <p:nvPr/>
        </p:nvGrpSpPr>
        <p:grpSpPr>
          <a:xfrm rot="16200000" flipH="1" flipV="1">
            <a:off x="4181476" y="4119564"/>
            <a:ext cx="238125" cy="238125"/>
            <a:chOff x="5143500" y="3276600"/>
            <a:chExt cx="238125" cy="238125"/>
          </a:xfrm>
        </p:grpSpPr>
        <p:sp>
          <p:nvSpPr>
            <p:cNvPr id="161" name="Ellipse 16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14"/>
          <p:cNvGrpSpPr/>
          <p:nvPr/>
        </p:nvGrpSpPr>
        <p:grpSpPr>
          <a:xfrm rot="16200000" flipH="1" flipV="1">
            <a:off x="3781426" y="3148014"/>
            <a:ext cx="238125" cy="238125"/>
            <a:chOff x="5143500" y="3276600"/>
            <a:chExt cx="238125" cy="238125"/>
          </a:xfrm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 rot="16200000" flipH="1" flipV="1">
            <a:off x="3752851" y="3709989"/>
            <a:ext cx="238125" cy="238125"/>
            <a:chOff x="5143500" y="3276600"/>
            <a:chExt cx="238125" cy="238125"/>
          </a:xfrm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4"/>
          <p:cNvGrpSpPr/>
          <p:nvPr/>
        </p:nvGrpSpPr>
        <p:grpSpPr>
          <a:xfrm rot="16200000" flipH="1" flipV="1">
            <a:off x="4191001" y="4386264"/>
            <a:ext cx="238125" cy="238125"/>
            <a:chOff x="5143500" y="3276600"/>
            <a:chExt cx="238125" cy="238125"/>
          </a:xfrm>
        </p:grpSpPr>
        <p:sp>
          <p:nvSpPr>
            <p:cNvPr id="199" name="Ellipse 19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14"/>
          <p:cNvGrpSpPr/>
          <p:nvPr/>
        </p:nvGrpSpPr>
        <p:grpSpPr>
          <a:xfrm rot="5400000">
            <a:off x="4905375" y="3324225"/>
            <a:ext cx="238125" cy="238125"/>
            <a:chOff x="5143500" y="3276600"/>
            <a:chExt cx="238125" cy="238125"/>
          </a:xfrm>
        </p:grpSpPr>
        <p:sp>
          <p:nvSpPr>
            <p:cNvPr id="202" name="Ellipse 20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14"/>
          <p:cNvGrpSpPr/>
          <p:nvPr/>
        </p:nvGrpSpPr>
        <p:grpSpPr>
          <a:xfrm rot="5400000">
            <a:off x="5153025" y="2971800"/>
            <a:ext cx="238125" cy="238125"/>
            <a:chOff x="5143500" y="3276600"/>
            <a:chExt cx="238125" cy="238125"/>
          </a:xfrm>
        </p:grpSpPr>
        <p:sp>
          <p:nvSpPr>
            <p:cNvPr id="206" name="Ellipse 20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14"/>
          <p:cNvGrpSpPr/>
          <p:nvPr/>
        </p:nvGrpSpPr>
        <p:grpSpPr>
          <a:xfrm flipH="1" flipV="1">
            <a:off x="5329238" y="4133849"/>
            <a:ext cx="447675" cy="44767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96" name="Ellipse 19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14"/>
          <p:cNvGrpSpPr/>
          <p:nvPr/>
        </p:nvGrpSpPr>
        <p:grpSpPr>
          <a:xfrm flipH="1" flipV="1">
            <a:off x="4291014" y="3324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201" name="Ellipse 20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14"/>
          <p:cNvGrpSpPr/>
          <p:nvPr/>
        </p:nvGrpSpPr>
        <p:grpSpPr>
          <a:xfrm flipH="1" flipV="1">
            <a:off x="4319589" y="40481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208" name="Ellipse 20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8" name="Rechteck 19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205" name="Rechteck 204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35" name="Gruppieren 14"/>
          <p:cNvGrpSpPr/>
          <p:nvPr/>
        </p:nvGrpSpPr>
        <p:grpSpPr>
          <a:xfrm flipH="1" flipV="1">
            <a:off x="5329238" y="4133849"/>
            <a:ext cx="447675" cy="44767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38" name="Ellipse 13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0" name="Rechteck 139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141" name="Rechteck 140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5836039" y="4329112"/>
            <a:ext cx="2333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ieren 14"/>
          <p:cNvGrpSpPr/>
          <p:nvPr/>
        </p:nvGrpSpPr>
        <p:grpSpPr>
          <a:xfrm>
            <a:off x="6124575" y="408622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43" name="Ellipse 142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5" name="Gruppieren 14"/>
          <p:cNvGrpSpPr/>
          <p:nvPr/>
        </p:nvGrpSpPr>
        <p:grpSpPr>
          <a:xfrm>
            <a:off x="6296025" y="425767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6" name="Ellipse 15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8" name="Gruppieren 14"/>
          <p:cNvGrpSpPr/>
          <p:nvPr/>
        </p:nvGrpSpPr>
        <p:grpSpPr>
          <a:xfrm>
            <a:off x="6362700" y="400050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9" name="Ellipse 15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1" name="Gruppieren 14"/>
          <p:cNvGrpSpPr/>
          <p:nvPr/>
        </p:nvGrpSpPr>
        <p:grpSpPr>
          <a:xfrm>
            <a:off x="6515100" y="421005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62" name="Ellipse 16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4" name="Rechteck 163"/>
          <p:cNvSpPr/>
          <p:nvPr/>
        </p:nvSpPr>
        <p:spPr>
          <a:xfrm>
            <a:off x="6124575" y="4748212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F0"/>
                </a:solidFill>
              </a:rPr>
              <a:t>Embryonic</a:t>
            </a:r>
            <a:r>
              <a:rPr lang="de-DE" dirty="0" smtClean="0">
                <a:solidFill>
                  <a:srgbClr val="00B0F0"/>
                </a:solidFill>
              </a:rPr>
              <a:t>  </a:t>
            </a:r>
            <a:r>
              <a:rPr lang="de-DE" dirty="0" err="1" smtClean="0">
                <a:solidFill>
                  <a:srgbClr val="00B0F0"/>
                </a:solidFill>
              </a:rPr>
              <a:t>Stem</a:t>
            </a:r>
            <a:r>
              <a:rPr lang="de-DE" dirty="0" smtClean="0">
                <a:solidFill>
                  <a:srgbClr val="00B0F0"/>
                </a:solidFill>
              </a:rPr>
              <a:t> Cells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21507" name="Textfeld 21506"/>
          <p:cNvSpPr txBox="1"/>
          <p:nvPr/>
        </p:nvSpPr>
        <p:spPr>
          <a:xfrm>
            <a:off x="5776913" y="3429000"/>
            <a:ext cx="25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1. Embryonalentwicklung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0" name="Gruppieren 14"/>
          <p:cNvGrpSpPr/>
          <p:nvPr/>
        </p:nvGrpSpPr>
        <p:grpSpPr>
          <a:xfrm>
            <a:off x="6124575" y="408622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3" name="Gruppieren 14"/>
          <p:cNvGrpSpPr/>
          <p:nvPr/>
        </p:nvGrpSpPr>
        <p:grpSpPr>
          <a:xfrm>
            <a:off x="6296025" y="425767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4" name="Ellipse 15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6" name="Gruppieren 14"/>
          <p:cNvGrpSpPr/>
          <p:nvPr/>
        </p:nvGrpSpPr>
        <p:grpSpPr>
          <a:xfrm>
            <a:off x="6362700" y="400050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7" name="Ellipse 15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9" name="Gruppieren 14"/>
          <p:cNvGrpSpPr/>
          <p:nvPr/>
        </p:nvGrpSpPr>
        <p:grpSpPr>
          <a:xfrm>
            <a:off x="6515100" y="421005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2" name="Rechteck 16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163" name="Rechteck 162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164" name="Rechteck 163"/>
          <p:cNvSpPr/>
          <p:nvPr/>
        </p:nvSpPr>
        <p:spPr>
          <a:xfrm>
            <a:off x="6124575" y="4748212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F0"/>
                </a:solidFill>
              </a:rPr>
              <a:t>Embryonic</a:t>
            </a:r>
            <a:r>
              <a:rPr lang="de-DE" dirty="0" smtClean="0">
                <a:solidFill>
                  <a:srgbClr val="00B0F0"/>
                </a:solidFill>
              </a:rPr>
              <a:t>  </a:t>
            </a:r>
            <a:r>
              <a:rPr lang="de-DE" dirty="0" err="1" smtClean="0">
                <a:solidFill>
                  <a:srgbClr val="00B0F0"/>
                </a:solidFill>
              </a:rPr>
              <a:t>Stem</a:t>
            </a:r>
            <a:r>
              <a:rPr lang="de-DE" dirty="0" smtClean="0">
                <a:solidFill>
                  <a:srgbClr val="00B0F0"/>
                </a:solidFill>
              </a:rPr>
              <a:t> Cells</a:t>
            </a:r>
            <a:endParaRPr lang="de-DE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9" name="Gruppieren 14"/>
          <p:cNvGrpSpPr/>
          <p:nvPr/>
        </p:nvGrpSpPr>
        <p:grpSpPr>
          <a:xfrm>
            <a:off x="6124575" y="408622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41" name="Ellipse 14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14"/>
          <p:cNvGrpSpPr/>
          <p:nvPr/>
        </p:nvGrpSpPr>
        <p:grpSpPr>
          <a:xfrm>
            <a:off x="6296025" y="4257675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4" name="Ellipse 15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14"/>
          <p:cNvGrpSpPr/>
          <p:nvPr/>
        </p:nvGrpSpPr>
        <p:grpSpPr>
          <a:xfrm>
            <a:off x="6362700" y="400050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57" name="Ellipse 156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14"/>
          <p:cNvGrpSpPr/>
          <p:nvPr/>
        </p:nvGrpSpPr>
        <p:grpSpPr>
          <a:xfrm>
            <a:off x="6515100" y="421005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60" name="Ellipse 159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3" name="Gruppieren 14"/>
          <p:cNvGrpSpPr/>
          <p:nvPr/>
        </p:nvGrpSpPr>
        <p:grpSpPr>
          <a:xfrm>
            <a:off x="6096000" y="434340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64" name="Ellipse 16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8" name="Gruppieren 14"/>
          <p:cNvGrpSpPr/>
          <p:nvPr/>
        </p:nvGrpSpPr>
        <p:grpSpPr>
          <a:xfrm>
            <a:off x="6248400" y="455295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199" name="Ellipse 19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1" name="Gruppieren 14"/>
          <p:cNvGrpSpPr/>
          <p:nvPr/>
        </p:nvGrpSpPr>
        <p:grpSpPr>
          <a:xfrm>
            <a:off x="6477000" y="4476750"/>
            <a:ext cx="238125" cy="238125"/>
            <a:chOff x="5143500" y="3276600"/>
            <a:chExt cx="238125" cy="238125"/>
          </a:xfrm>
          <a:solidFill>
            <a:srgbClr val="00B0F0"/>
          </a:solidFill>
        </p:grpSpPr>
        <p:sp>
          <p:nvSpPr>
            <p:cNvPr id="202" name="Ellipse 20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6" name="Rechteck 155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159" name="Rechteck 158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37" name="Gruppieren 236"/>
          <p:cNvGrpSpPr/>
          <p:nvPr/>
        </p:nvGrpSpPr>
        <p:grpSpPr>
          <a:xfrm>
            <a:off x="5838825" y="3838575"/>
            <a:ext cx="1143000" cy="1209675"/>
            <a:chOff x="5838825" y="3838575"/>
            <a:chExt cx="1143000" cy="1209675"/>
          </a:xfrm>
        </p:grpSpPr>
        <p:grpSp>
          <p:nvGrpSpPr>
            <p:cNvPr id="39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41" name="Ellipse 1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54" name="Ellipse 1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57" name="Ellipse 15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60" name="Ellipse 1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64" name="Ellipse 1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199" name="Ellipse 19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02" name="Ellipse 2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198" name="Ellipse 1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205" name="Ellipse 20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208" name="Ellipse 2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211" name="Ellipse 21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214" name="Ellipse 2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217" name="Ellipse 2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Ellipse 2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220" name="Ellipse 2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2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223" name="Ellipse 2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5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226" name="Ellipse 22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229" name="Ellipse 2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232" name="Ellipse 23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35" name="Ellipse 2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38" name="Rechteck 23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239" name="Rechteck 238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240" name="Textfeld 239"/>
          <p:cNvSpPr txBox="1"/>
          <p:nvPr/>
        </p:nvSpPr>
        <p:spPr>
          <a:xfrm>
            <a:off x="8096250" y="6343650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Embryo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04800" y="279654"/>
            <a:ext cx="679132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3.700.000.000 </a:t>
            </a:r>
            <a:r>
              <a:rPr lang="de-DE" sz="3600" dirty="0" err="1" smtClean="0"/>
              <a:t>years</a:t>
            </a:r>
            <a:r>
              <a:rPr lang="de-DE" sz="3600" dirty="0" smtClean="0"/>
              <a:t> on </a:t>
            </a:r>
            <a:r>
              <a:rPr lang="de-DE" sz="3600" dirty="0" err="1" smtClean="0"/>
              <a:t>earth</a:t>
            </a:r>
            <a:endParaRPr lang="de-DE" sz="3600" dirty="0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19600" y="3128962"/>
            <a:ext cx="747713" cy="185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286375" y="2943225"/>
            <a:ext cx="325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Erste </a:t>
            </a:r>
            <a:r>
              <a:rPr lang="de-AT" dirty="0" err="1" smtClean="0">
                <a:solidFill>
                  <a:srgbClr val="FFFF00"/>
                </a:solidFill>
              </a:rPr>
              <a:t>prokaryotische</a:t>
            </a:r>
            <a:r>
              <a:rPr lang="de-AT" dirty="0" smtClean="0">
                <a:solidFill>
                  <a:srgbClr val="FFFF00"/>
                </a:solidFill>
              </a:rPr>
              <a:t> Lebensform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4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9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5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4" name="Gruppieren 153"/>
          <p:cNvGrpSpPr/>
          <p:nvPr/>
        </p:nvGrpSpPr>
        <p:grpSpPr>
          <a:xfrm>
            <a:off x="5767389" y="3952875"/>
            <a:ext cx="1357311" cy="981075"/>
            <a:chOff x="5300664" y="3562350"/>
            <a:chExt cx="1357311" cy="981075"/>
          </a:xfrm>
        </p:grpSpPr>
        <p:grpSp>
          <p:nvGrpSpPr>
            <p:cNvPr id="20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6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98" name="Rechteck 19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199" name="Rechteck 198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6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7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0" name="Gruppieren 153"/>
          <p:cNvGrpSpPr/>
          <p:nvPr/>
        </p:nvGrpSpPr>
        <p:grpSpPr>
          <a:xfrm>
            <a:off x="5767389" y="3952875"/>
            <a:ext cx="1357311" cy="981075"/>
            <a:chOff x="5300664" y="3562350"/>
            <a:chExt cx="1357311" cy="981075"/>
          </a:xfrm>
        </p:grpSpPr>
        <p:grpSp>
          <p:nvGrpSpPr>
            <p:cNvPr id="26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98" name="Gruppieren 197"/>
          <p:cNvGrpSpPr/>
          <p:nvPr/>
        </p:nvGrpSpPr>
        <p:grpSpPr>
          <a:xfrm>
            <a:off x="1981200" y="3152775"/>
            <a:ext cx="1143000" cy="1209675"/>
            <a:chOff x="5838825" y="3838575"/>
            <a:chExt cx="1143000" cy="1209675"/>
          </a:xfrm>
        </p:grpSpPr>
        <p:grpSp>
          <p:nvGrpSpPr>
            <p:cNvPr id="199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54" name="Ellipse 2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52" name="Ellipse 2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50" name="Ellipse 2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48" name="Ellipse 2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46" name="Ellipse 2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44" name="Ellipse 24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242" name="Ellipse 24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240" name="Ellipse 23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238" name="Ellipse 23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8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236" name="Ellipse 2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9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234" name="Ellipse 23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232" name="Ellipse 23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230" name="Ellipse 2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228" name="Ellipse 22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226" name="Ellipse 22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224" name="Ellipse 2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222" name="Ellipse 22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220" name="Ellipse 2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18" name="Ellipse 2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99" name="Rechteck 298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1.000.000.000 Jahre</a:t>
            </a:r>
            <a:endParaRPr lang="de-DE" sz="3600" dirty="0"/>
          </a:p>
        </p:txBody>
      </p:sp>
      <p:sp>
        <p:nvSpPr>
          <p:cNvPr id="300" name="Rechteck 299"/>
          <p:cNvSpPr/>
          <p:nvPr/>
        </p:nvSpPr>
        <p:spPr>
          <a:xfrm>
            <a:off x="314325" y="270129"/>
            <a:ext cx="773430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635.000.000 – 565.000.000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29698" name="Picture 2" descr="This Megasphaera fossil displays unexpected evidence of complexity: arrow marks a matryoshka and arrowhead denotes dyads. Scale bar - 100 μm. Image credit: Lei Chen et a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228" y="185737"/>
            <a:ext cx="1717921" cy="1566863"/>
          </a:xfrm>
          <a:prstGeom prst="rect">
            <a:avLst/>
          </a:prstGeom>
          <a:noFill/>
        </p:spPr>
      </p:pic>
      <p:sp>
        <p:nvSpPr>
          <p:cNvPr id="301" name="Textfeld 300"/>
          <p:cNvSpPr txBox="1"/>
          <p:nvPr/>
        </p:nvSpPr>
        <p:spPr>
          <a:xfrm>
            <a:off x="7324725" y="180975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Megasphaera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77834" y="792718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Ediacarium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6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7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0" name="Gruppieren 153"/>
          <p:cNvGrpSpPr/>
          <p:nvPr/>
        </p:nvGrpSpPr>
        <p:grpSpPr>
          <a:xfrm>
            <a:off x="5767389" y="3952875"/>
            <a:ext cx="1357311" cy="981075"/>
            <a:chOff x="5300664" y="3562350"/>
            <a:chExt cx="1357311" cy="981075"/>
          </a:xfrm>
        </p:grpSpPr>
        <p:grpSp>
          <p:nvGrpSpPr>
            <p:cNvPr id="26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0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3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14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32" name="Rechteck 231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0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2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3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4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5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7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8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9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0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1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22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21523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35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6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7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0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26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6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4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9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68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569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0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1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2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3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4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5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58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8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8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8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8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671" name="Gruppieren 234"/>
          <p:cNvGrpSpPr/>
          <p:nvPr/>
        </p:nvGrpSpPr>
        <p:grpSpPr>
          <a:xfrm>
            <a:off x="6858000" y="2009775"/>
            <a:ext cx="1143000" cy="1209675"/>
            <a:chOff x="5838825" y="3838575"/>
            <a:chExt cx="1143000" cy="1209675"/>
          </a:xfrm>
        </p:grpSpPr>
        <p:grpSp>
          <p:nvGrpSpPr>
            <p:cNvPr id="672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27" name="Ellipse 7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8" name="Ellipse 7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3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25" name="Ellipse 72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6" name="Ellipse 72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4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23" name="Ellipse 7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Ellipse 7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5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21" name="Ellipse 7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2" name="Ellipse 7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6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19" name="Ellipse 71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0" name="Ellipse 71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7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17" name="Ellipse 7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8" name="Ellipse 7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8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715" name="Ellipse 7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6" name="Ellipse 7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9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713" name="Ellipse 7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4" name="Ellipse 7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0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711" name="Ellipse 71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2" name="Ellipse 71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1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709" name="Ellipse 7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0" name="Ellipse 7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2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707" name="Ellipse 70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8" name="Ellipse 70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3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705" name="Ellipse 70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6" name="Ellipse 70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4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703" name="Ellipse 70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4" name="Ellipse 70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5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701" name="Ellipse 70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2" name="Ellipse 70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6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699" name="Ellipse 69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0" name="Ellipse 69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7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697" name="Ellipse 6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8" name="Ellipse 6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8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695" name="Ellipse 6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6" name="Ellipse 6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9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693" name="Ellipse 6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4" name="Ellipse 6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90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691" name="Ellipse 6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51" name="Rechteck 35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33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153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351" name="Rechteck 35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829300" y="2495550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440" name="Rechteck 439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895350" y="5067300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518" name="Rechteck 51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519" name="Textfeld 518"/>
          <p:cNvSpPr txBox="1"/>
          <p:nvPr/>
        </p:nvSpPr>
        <p:spPr>
          <a:xfrm>
            <a:off x="6905625" y="6343650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Cambrian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explosion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3324225" y="16287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568" name="Rechteck 567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668" name="Rechteck 667"/>
          <p:cNvSpPr/>
          <p:nvPr/>
        </p:nvSpPr>
        <p:spPr>
          <a:xfrm>
            <a:off x="6600825" y="3765804"/>
            <a:ext cx="2543175" cy="1130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Cells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With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increasing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Tissue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specificity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18" name="Rechteck 61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19" name="Rechteck 618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669" name="Rechteck 668"/>
          <p:cNvSpPr/>
          <p:nvPr/>
        </p:nvSpPr>
        <p:spPr>
          <a:xfrm>
            <a:off x="6143625" y="4852987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FF0000"/>
                </a:solidFill>
              </a:rPr>
              <a:t>Germ</a:t>
            </a:r>
            <a:r>
              <a:rPr lang="de-DE" dirty="0" smtClean="0">
                <a:solidFill>
                  <a:srgbClr val="FF0000"/>
                </a:solidFill>
              </a:rPr>
              <a:t> Cells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18" name="Rechteck 617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620" name="Rechteck 619"/>
          <p:cNvSpPr/>
          <p:nvPr/>
        </p:nvSpPr>
        <p:spPr>
          <a:xfrm>
            <a:off x="6600825" y="4042029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Cells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19" name="Rechteck 618"/>
          <p:cNvSpPr/>
          <p:nvPr/>
        </p:nvSpPr>
        <p:spPr>
          <a:xfrm>
            <a:off x="6600825" y="3765804"/>
            <a:ext cx="2543175" cy="1130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Cells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With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increasing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Tissue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specificity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  <a:endParaRPr lang="de-D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161390"/>
            <a:ext cx="2166938" cy="1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436" y="1933574"/>
            <a:ext cx="226375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3.400.000.000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7621" y="379333"/>
            <a:ext cx="388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Created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Georg Weitzer 2013 to 2023</a:t>
            </a:r>
            <a:endParaRPr lang="de-AT" dirty="0"/>
          </a:p>
        </p:txBody>
      </p:sp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669" name="Rechteck 668"/>
          <p:cNvSpPr/>
          <p:nvPr/>
        </p:nvSpPr>
        <p:spPr>
          <a:xfrm>
            <a:off x="6200775" y="4985194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FF0000"/>
                </a:solidFill>
              </a:rPr>
              <a:t>Germ</a:t>
            </a:r>
            <a:r>
              <a:rPr lang="de-DE" dirty="0" smtClean="0">
                <a:solidFill>
                  <a:srgbClr val="FF0000"/>
                </a:solidFill>
              </a:rPr>
              <a:t> Cells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Germ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Stem</a:t>
            </a:r>
            <a:r>
              <a:rPr lang="de-DE" dirty="0" smtClean="0">
                <a:solidFill>
                  <a:srgbClr val="FF0000"/>
                </a:solidFill>
              </a:rPr>
              <a:t> Cells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18" name="Rechteck 61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19" name="Rechteck 618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20" name="Rechteck 619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621" name="Rechteck 620"/>
          <p:cNvSpPr/>
          <p:nvPr/>
        </p:nvSpPr>
        <p:spPr>
          <a:xfrm>
            <a:off x="6457950" y="5585079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F0"/>
                </a:solidFill>
              </a:rPr>
              <a:t>Embryonic</a:t>
            </a:r>
            <a:r>
              <a:rPr lang="de-DE" dirty="0" smtClean="0">
                <a:solidFill>
                  <a:srgbClr val="00B0F0"/>
                </a:solidFill>
              </a:rPr>
              <a:t>  </a:t>
            </a:r>
            <a:r>
              <a:rPr lang="de-DE" dirty="0" err="1" smtClean="0">
                <a:solidFill>
                  <a:srgbClr val="00B0F0"/>
                </a:solidFill>
              </a:rPr>
              <a:t>Stem</a:t>
            </a:r>
            <a:r>
              <a:rPr lang="de-DE" dirty="0" smtClean="0">
                <a:solidFill>
                  <a:srgbClr val="00B0F0"/>
                </a:solidFill>
              </a:rPr>
              <a:t> Cells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622" name="Rechteck 621"/>
          <p:cNvSpPr/>
          <p:nvPr/>
        </p:nvSpPr>
        <p:spPr>
          <a:xfrm>
            <a:off x="6600825" y="4089654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Cells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23" name="Rechteck 622"/>
          <p:cNvSpPr/>
          <p:nvPr/>
        </p:nvSpPr>
        <p:spPr>
          <a:xfrm>
            <a:off x="6600825" y="3765804"/>
            <a:ext cx="2543175" cy="1130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Cells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With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increasing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Tissue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specificity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  <a:endParaRPr lang="de-D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618" name="Gruppieren 14"/>
          <p:cNvGrpSpPr/>
          <p:nvPr/>
        </p:nvGrpSpPr>
        <p:grpSpPr>
          <a:xfrm>
            <a:off x="3790950" y="424815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19" name="Ellipse 61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1" name="Gruppieren 14"/>
          <p:cNvGrpSpPr/>
          <p:nvPr/>
        </p:nvGrpSpPr>
        <p:grpSpPr>
          <a:xfrm>
            <a:off x="3819525" y="44291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22" name="Ellipse 62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4" name="Gruppieren 14"/>
          <p:cNvGrpSpPr/>
          <p:nvPr/>
        </p:nvGrpSpPr>
        <p:grpSpPr>
          <a:xfrm>
            <a:off x="3981450" y="408622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25" name="Ellipse 62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7" name="Gruppieren 14"/>
          <p:cNvGrpSpPr/>
          <p:nvPr/>
        </p:nvGrpSpPr>
        <p:grpSpPr>
          <a:xfrm>
            <a:off x="4171950" y="425767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28" name="Ellipse 62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0" name="Gruppieren 14"/>
          <p:cNvGrpSpPr/>
          <p:nvPr/>
        </p:nvGrpSpPr>
        <p:grpSpPr>
          <a:xfrm>
            <a:off x="4286250" y="4457700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31" name="Ellipse 6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3" name="Gruppieren 14"/>
          <p:cNvGrpSpPr/>
          <p:nvPr/>
        </p:nvGrpSpPr>
        <p:grpSpPr>
          <a:xfrm>
            <a:off x="4038600" y="4486275"/>
            <a:ext cx="238125" cy="238125"/>
            <a:chOff x="5143500" y="3276600"/>
            <a:chExt cx="238125" cy="238125"/>
          </a:xfrm>
          <a:solidFill>
            <a:srgbClr val="FF0000"/>
          </a:solidFill>
        </p:grpSpPr>
        <p:sp>
          <p:nvSpPr>
            <p:cNvPr id="634" name="Ellipse 6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Ellipse 6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8" name="Rechteck 667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69" name="Rechteck 668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70" name="Rechteck 669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33" name="Gruppieren 14"/>
          <p:cNvGrpSpPr/>
          <p:nvPr/>
        </p:nvGrpSpPr>
        <p:grpSpPr>
          <a:xfrm>
            <a:off x="3790950" y="4248150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9" name="Ellipse 61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4" name="Gruppieren 14"/>
          <p:cNvGrpSpPr/>
          <p:nvPr/>
        </p:nvGrpSpPr>
        <p:grpSpPr>
          <a:xfrm>
            <a:off x="3819525" y="442912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2" name="Ellipse 62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5" name="Gruppieren 14"/>
          <p:cNvGrpSpPr/>
          <p:nvPr/>
        </p:nvGrpSpPr>
        <p:grpSpPr>
          <a:xfrm>
            <a:off x="3981450" y="408622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5" name="Ellipse 62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8" name="Gruppieren 14"/>
          <p:cNvGrpSpPr/>
          <p:nvPr/>
        </p:nvGrpSpPr>
        <p:grpSpPr>
          <a:xfrm>
            <a:off x="4171950" y="425767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8" name="Ellipse 62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9" name="Gruppieren 14"/>
          <p:cNvGrpSpPr/>
          <p:nvPr/>
        </p:nvGrpSpPr>
        <p:grpSpPr>
          <a:xfrm>
            <a:off x="4286250" y="4457700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1" name="Ellipse 6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0" name="Gruppieren 14"/>
          <p:cNvGrpSpPr/>
          <p:nvPr/>
        </p:nvGrpSpPr>
        <p:grpSpPr>
          <a:xfrm>
            <a:off x="4038600" y="448627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4" name="Ellipse 6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Ellipse 6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21" name="Rechteck 620"/>
          <p:cNvSpPr/>
          <p:nvPr/>
        </p:nvSpPr>
        <p:spPr>
          <a:xfrm>
            <a:off x="2381251" y="5051679"/>
            <a:ext cx="2419349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rgbClr val="FF0000"/>
                </a:solidFill>
              </a:rPr>
              <a:t>Teratocarcinoma</a:t>
            </a:r>
            <a:r>
              <a:rPr lang="de-DE" dirty="0" smtClean="0">
                <a:solidFill>
                  <a:srgbClr val="7030A0"/>
                </a:solidFill>
              </a:rPr>
              <a:t> Cells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624" name="Rechteck 62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27" name="Rechteck 626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30" name="Rechteck 629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6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4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9" name="Gruppieren 153"/>
          <p:cNvGrpSpPr/>
          <p:nvPr/>
        </p:nvGrpSpPr>
        <p:grpSpPr>
          <a:xfrm flipH="1" flipV="1">
            <a:off x="3138489" y="3952875"/>
            <a:ext cx="1357311" cy="981075"/>
            <a:chOff x="5300664" y="3562350"/>
            <a:chExt cx="1357311" cy="981075"/>
          </a:xfrm>
        </p:grpSpPr>
        <p:grpSp>
          <p:nvGrpSpPr>
            <p:cNvPr id="5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6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99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26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39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6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99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00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8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9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9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22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3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37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3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56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5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1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5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7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37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25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42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7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75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47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52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25" name="Gruppieren 14"/>
          <p:cNvGrpSpPr/>
          <p:nvPr/>
        </p:nvGrpSpPr>
        <p:grpSpPr>
          <a:xfrm>
            <a:off x="3790950" y="4248150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9" name="Ellipse 61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6" name="Gruppieren 14"/>
          <p:cNvGrpSpPr/>
          <p:nvPr/>
        </p:nvGrpSpPr>
        <p:grpSpPr>
          <a:xfrm>
            <a:off x="3819525" y="442912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2" name="Ellipse 62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7" name="Gruppieren 14"/>
          <p:cNvGrpSpPr/>
          <p:nvPr/>
        </p:nvGrpSpPr>
        <p:grpSpPr>
          <a:xfrm>
            <a:off x="3981450" y="408622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5" name="Ellipse 62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8" name="Gruppieren 14"/>
          <p:cNvGrpSpPr/>
          <p:nvPr/>
        </p:nvGrpSpPr>
        <p:grpSpPr>
          <a:xfrm>
            <a:off x="4171950" y="425767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8" name="Ellipse 62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9" name="Gruppieren 14"/>
          <p:cNvGrpSpPr/>
          <p:nvPr/>
        </p:nvGrpSpPr>
        <p:grpSpPr>
          <a:xfrm>
            <a:off x="4286250" y="4457700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1" name="Ellipse 6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0" name="Gruppieren 14"/>
          <p:cNvGrpSpPr/>
          <p:nvPr/>
        </p:nvGrpSpPr>
        <p:grpSpPr>
          <a:xfrm>
            <a:off x="4038600" y="4486275"/>
            <a:ext cx="238125" cy="238125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4" name="Ellipse 6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Ellipse 6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21" name="Rechteck 620"/>
          <p:cNvSpPr/>
          <p:nvPr/>
        </p:nvSpPr>
        <p:spPr>
          <a:xfrm>
            <a:off x="2381251" y="5051679"/>
            <a:ext cx="2419349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rgbClr val="FF0000"/>
                </a:solidFill>
              </a:rPr>
              <a:t>Teratocarcinoma</a:t>
            </a:r>
            <a:r>
              <a:rPr lang="de-DE" dirty="0" smtClean="0">
                <a:solidFill>
                  <a:srgbClr val="7030A0"/>
                </a:solidFill>
              </a:rPr>
              <a:t> Cells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624" name="Rechteck 623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27" name="Rechteck 626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30" name="Rechteck 629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633" name="Rechteck 632"/>
          <p:cNvSpPr/>
          <p:nvPr/>
        </p:nvSpPr>
        <p:spPr>
          <a:xfrm>
            <a:off x="2495550" y="5889879"/>
            <a:ext cx="187642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Cancer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Stem</a:t>
            </a:r>
            <a:r>
              <a:rPr lang="de-DE" dirty="0" smtClean="0">
                <a:solidFill>
                  <a:srgbClr val="7030A0"/>
                </a:solidFill>
              </a:rPr>
              <a:t> Cells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668" name="Ellipse 667"/>
          <p:cNvSpPr/>
          <p:nvPr/>
        </p:nvSpPr>
        <p:spPr>
          <a:xfrm rot="5400000" flipH="1" flipV="1">
            <a:off x="1443039" y="5867400"/>
            <a:ext cx="238125" cy="2381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9" name="Ellipse 668"/>
          <p:cNvSpPr/>
          <p:nvPr/>
        </p:nvSpPr>
        <p:spPr>
          <a:xfrm rot="5400000" flipH="1" flipV="1">
            <a:off x="1535432" y="5967127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0" name="Ellipse 669"/>
          <p:cNvSpPr/>
          <p:nvPr/>
        </p:nvSpPr>
        <p:spPr>
          <a:xfrm rot="5400000" flipH="1" flipV="1">
            <a:off x="1071564" y="5695950"/>
            <a:ext cx="238125" cy="2381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1" name="Ellipse 670"/>
          <p:cNvSpPr/>
          <p:nvPr/>
        </p:nvSpPr>
        <p:spPr>
          <a:xfrm rot="5400000" flipH="1" flipV="1">
            <a:off x="1163957" y="5795677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2" name="Ellipse 671"/>
          <p:cNvSpPr/>
          <p:nvPr/>
        </p:nvSpPr>
        <p:spPr>
          <a:xfrm rot="5400000" flipH="1" flipV="1">
            <a:off x="1262064" y="5924550"/>
            <a:ext cx="238125" cy="2381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3" name="Ellipse 672"/>
          <p:cNvSpPr/>
          <p:nvPr/>
        </p:nvSpPr>
        <p:spPr>
          <a:xfrm rot="5400000" flipH="1" flipV="1">
            <a:off x="1354457" y="6024277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4" name="Ellipse 673"/>
          <p:cNvSpPr/>
          <p:nvPr/>
        </p:nvSpPr>
        <p:spPr>
          <a:xfrm rot="5400000" flipH="1" flipV="1">
            <a:off x="1462089" y="5676900"/>
            <a:ext cx="238125" cy="2381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5" name="Ellipse 674"/>
          <p:cNvSpPr/>
          <p:nvPr/>
        </p:nvSpPr>
        <p:spPr>
          <a:xfrm rot="5400000" flipH="1" flipV="1">
            <a:off x="1554482" y="5776627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3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6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1" name="Gruppieren 153"/>
          <p:cNvGrpSpPr/>
          <p:nvPr/>
        </p:nvGrpSpPr>
        <p:grpSpPr>
          <a:xfrm flipH="1" flipV="1">
            <a:off x="3119438" y="6267449"/>
            <a:ext cx="1357311" cy="200025"/>
            <a:chOff x="5300664" y="3562350"/>
            <a:chExt cx="1357311" cy="981075"/>
          </a:xfrm>
        </p:grpSpPr>
        <p:grpSp>
          <p:nvGrpSpPr>
            <p:cNvPr id="5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96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1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32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0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1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2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0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1510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51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515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1516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7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8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19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0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1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2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3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4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5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6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7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8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29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0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1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2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3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34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1535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16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8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0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04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5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8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9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10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1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22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3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4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5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2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9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40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2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3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4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45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246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6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7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8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0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1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2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64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265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83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384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1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3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4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5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6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7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8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9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0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1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32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33" name="Gruppieren 14"/>
          <p:cNvGrpSpPr/>
          <p:nvPr/>
        </p:nvGrpSpPr>
        <p:grpSpPr>
          <a:xfrm>
            <a:off x="3705225" y="6295100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9" name="Ellipse 61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4" name="Gruppieren 14"/>
          <p:cNvGrpSpPr/>
          <p:nvPr/>
        </p:nvGrpSpPr>
        <p:grpSpPr>
          <a:xfrm>
            <a:off x="3705225" y="6381750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2" name="Ellipse 62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5" name="Gruppieren 14"/>
          <p:cNvGrpSpPr/>
          <p:nvPr/>
        </p:nvGrpSpPr>
        <p:grpSpPr>
          <a:xfrm>
            <a:off x="3905250" y="6296025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5" name="Ellipse 62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8" name="Gruppieren 14"/>
          <p:cNvGrpSpPr/>
          <p:nvPr/>
        </p:nvGrpSpPr>
        <p:grpSpPr>
          <a:xfrm>
            <a:off x="4057650" y="6238875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8" name="Ellipse 62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9" name="Gruppieren 14"/>
          <p:cNvGrpSpPr/>
          <p:nvPr/>
        </p:nvGrpSpPr>
        <p:grpSpPr>
          <a:xfrm>
            <a:off x="4229100" y="6361775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1" name="Ellipse 6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0" name="Gruppieren 14"/>
          <p:cNvGrpSpPr/>
          <p:nvPr/>
        </p:nvGrpSpPr>
        <p:grpSpPr>
          <a:xfrm>
            <a:off x="4019550" y="6209375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4" name="Ellipse 6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Ellipse 6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21" name="Rechteck 620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24" name="Rechteck 623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27" name="Rechteck 626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630" name="Rechteck 629"/>
          <p:cNvSpPr/>
          <p:nvPr/>
        </p:nvSpPr>
        <p:spPr>
          <a:xfrm>
            <a:off x="2838450" y="5518404"/>
            <a:ext cx="187642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7030A0"/>
                </a:solidFill>
              </a:rPr>
              <a:t>Cancer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Stem</a:t>
            </a:r>
            <a:r>
              <a:rPr lang="de-DE" dirty="0" smtClean="0">
                <a:solidFill>
                  <a:srgbClr val="7030A0"/>
                </a:solidFill>
              </a:rPr>
              <a:t> Cells</a:t>
            </a:r>
            <a:endParaRPr lang="de-D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/>
        </p:nvGrpSpPr>
        <p:grpSpPr>
          <a:xfrm>
            <a:off x="849916" y="1152525"/>
            <a:ext cx="2169509" cy="1771650"/>
            <a:chOff x="3926491" y="2371725"/>
            <a:chExt cx="2169509" cy="1771650"/>
          </a:xfrm>
        </p:grpSpPr>
        <p:sp>
          <p:nvSpPr>
            <p:cNvPr id="6" name="Ellipse 5"/>
            <p:cNvSpPr/>
            <p:nvPr/>
          </p:nvSpPr>
          <p:spPr>
            <a:xfrm>
              <a:off x="4233672" y="33832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4497991" y="3033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926491" y="34570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078891" y="30689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7515" y="3519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991100" y="31242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83779" y="32165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14"/>
            <p:cNvGrpSpPr/>
            <p:nvPr/>
          </p:nvGrpSpPr>
          <p:grpSpPr>
            <a:xfrm>
              <a:off x="5600700" y="3286125"/>
              <a:ext cx="238125" cy="238125"/>
              <a:chOff x="5143500" y="3276600"/>
              <a:chExt cx="238125" cy="238125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" name="Gruppieren 14"/>
            <p:cNvGrpSpPr/>
            <p:nvPr/>
          </p:nvGrpSpPr>
          <p:grpSpPr>
            <a:xfrm>
              <a:off x="4524375" y="2371725"/>
              <a:ext cx="238125" cy="238125"/>
              <a:chOff x="5143500" y="3276600"/>
              <a:chExt cx="238125" cy="23812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857750" y="3905250"/>
              <a:ext cx="238125" cy="238125"/>
              <a:chOff x="5143500" y="3276600"/>
              <a:chExt cx="238125" cy="23812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4"/>
            <p:cNvGrpSpPr/>
            <p:nvPr/>
          </p:nvGrpSpPr>
          <p:grpSpPr>
            <a:xfrm>
              <a:off x="5857875" y="3286125"/>
              <a:ext cx="238125" cy="238125"/>
              <a:chOff x="5143500" y="3276600"/>
              <a:chExt cx="238125" cy="238125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" name="Gruppieren 14"/>
          <p:cNvGrpSpPr/>
          <p:nvPr/>
        </p:nvGrpSpPr>
        <p:grpSpPr>
          <a:xfrm>
            <a:off x="6562725" y="1285875"/>
            <a:ext cx="238125" cy="238125"/>
            <a:chOff x="5143500" y="3276600"/>
            <a:chExt cx="238125" cy="238125"/>
          </a:xfrm>
        </p:grpSpPr>
        <p:sp>
          <p:nvSpPr>
            <p:cNvPr id="26" name="Ellipse 25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14"/>
          <p:cNvGrpSpPr/>
          <p:nvPr/>
        </p:nvGrpSpPr>
        <p:grpSpPr>
          <a:xfrm>
            <a:off x="6734175" y="1457325"/>
            <a:ext cx="238125" cy="238125"/>
            <a:chOff x="5143500" y="3276600"/>
            <a:chExt cx="238125" cy="238125"/>
          </a:xfrm>
        </p:grpSpPr>
        <p:sp>
          <p:nvSpPr>
            <p:cNvPr id="31" name="Ellipse 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14"/>
          <p:cNvGrpSpPr/>
          <p:nvPr/>
        </p:nvGrpSpPr>
        <p:grpSpPr>
          <a:xfrm>
            <a:off x="6791325" y="1219200"/>
            <a:ext cx="238125" cy="238125"/>
            <a:chOff x="5143500" y="3276600"/>
            <a:chExt cx="238125" cy="238125"/>
          </a:xfrm>
        </p:grpSpPr>
        <p:sp>
          <p:nvSpPr>
            <p:cNvPr id="34" name="Ellipse 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153"/>
          <p:cNvGrpSpPr/>
          <p:nvPr/>
        </p:nvGrpSpPr>
        <p:grpSpPr>
          <a:xfrm>
            <a:off x="3995739" y="2943225"/>
            <a:ext cx="1357311" cy="981075"/>
            <a:chOff x="5300664" y="3562350"/>
            <a:chExt cx="1357311" cy="981075"/>
          </a:xfrm>
        </p:grpSpPr>
        <p:grpSp>
          <p:nvGrpSpPr>
            <p:cNvPr id="29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06" name="Ellipse 1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21" name="Ellipse 12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5" name="Gruppieren 14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52" name="Ellipse 15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6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50" name="Ellipse 14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44" name="Ellipse 1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0" name="Gruppieren 153"/>
          <p:cNvGrpSpPr/>
          <p:nvPr/>
        </p:nvGrpSpPr>
        <p:grpSpPr>
          <a:xfrm flipH="1" flipV="1">
            <a:off x="3119438" y="6267449"/>
            <a:ext cx="1357311" cy="200025"/>
            <a:chOff x="5300664" y="3562350"/>
            <a:chExt cx="1357311" cy="981075"/>
          </a:xfrm>
        </p:grpSpPr>
        <p:grpSp>
          <p:nvGrpSpPr>
            <p:cNvPr id="5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196" name="Ellipse 1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192" name="Ellipse 19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186" name="Ellipse 18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184" name="Ellipse 18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63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4" name="Ellipse 17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6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72" name="Ellipse 17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7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170" name="Ellipse 16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168" name="Ellipse 16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00" name="Gruppieren 153"/>
          <p:cNvGrpSpPr/>
          <p:nvPr/>
        </p:nvGrpSpPr>
        <p:grpSpPr>
          <a:xfrm>
            <a:off x="5243514" y="3857625"/>
            <a:ext cx="1357311" cy="981075"/>
            <a:chOff x="5300664" y="3562350"/>
            <a:chExt cx="1357311" cy="981075"/>
          </a:xfrm>
        </p:grpSpPr>
        <p:grpSp>
          <p:nvGrpSpPr>
            <p:cNvPr id="10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297" name="Ellipse 29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295" name="Ellipse 29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293" name="Ellipse 29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291" name="Ellipse 29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289" name="Ellipse 28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287" name="Ellipse 28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285" name="Ellipse 28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283" name="Ellipse 28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281" name="Ellipse 28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3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277" name="Ellipse 27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29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5" name="Ellipse 27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271" name="Ellipse 27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267" name="Ellipse 26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40" name="Gruppieren 153"/>
          <p:cNvGrpSpPr/>
          <p:nvPr/>
        </p:nvGrpSpPr>
        <p:grpSpPr>
          <a:xfrm>
            <a:off x="1833564" y="3209925"/>
            <a:ext cx="1357311" cy="981075"/>
            <a:chOff x="5300664" y="3562350"/>
            <a:chExt cx="1357311" cy="981075"/>
          </a:xfrm>
        </p:grpSpPr>
        <p:grpSp>
          <p:nvGrpSpPr>
            <p:cNvPr id="14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349" name="Ellipse 34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347" name="Ellipse 34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345" name="Ellipse 34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343" name="Ellipse 34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341" name="Ellipse 34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339" name="Ellipse 33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7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337" name="Ellipse 336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335" name="Ellipse 33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333" name="Ellipse 332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31" name="Ellipse 330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29" name="Ellipse 328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163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7" name="Ellipse 326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4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25" name="Ellipse 324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5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3" name="Ellipse 322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8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21" name="Ellipse 320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9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19" name="Ellipse 318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00" name="Gruppieren 234"/>
          <p:cNvGrpSpPr/>
          <p:nvPr/>
        </p:nvGrpSpPr>
        <p:grpSpPr>
          <a:xfrm>
            <a:off x="5019675" y="5019675"/>
            <a:ext cx="1143000" cy="1209675"/>
            <a:chOff x="5838825" y="3838575"/>
            <a:chExt cx="1143000" cy="1209675"/>
          </a:xfrm>
        </p:grpSpPr>
        <p:grpSp>
          <p:nvGrpSpPr>
            <p:cNvPr id="201" name="Gruppieren 14"/>
            <p:cNvGrpSpPr/>
            <p:nvPr/>
          </p:nvGrpSpPr>
          <p:grpSpPr>
            <a:xfrm>
              <a:off x="6124575" y="408622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6" name="Ellipse 3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14"/>
            <p:cNvGrpSpPr/>
            <p:nvPr/>
          </p:nvGrpSpPr>
          <p:grpSpPr>
            <a:xfrm>
              <a:off x="6296025" y="4257675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4" name="Ellipse 3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14"/>
            <p:cNvGrpSpPr/>
            <p:nvPr/>
          </p:nvGrpSpPr>
          <p:grpSpPr>
            <a:xfrm>
              <a:off x="6362700" y="40005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2" name="Ellipse 3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14"/>
            <p:cNvGrpSpPr/>
            <p:nvPr/>
          </p:nvGrpSpPr>
          <p:grpSpPr>
            <a:xfrm>
              <a:off x="6515100" y="42100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60" name="Ellipse 3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14"/>
            <p:cNvGrpSpPr/>
            <p:nvPr/>
          </p:nvGrpSpPr>
          <p:grpSpPr>
            <a:xfrm>
              <a:off x="6096000" y="434340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8" name="Ellipse 3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" name="Gruppieren 14"/>
            <p:cNvGrpSpPr/>
            <p:nvPr/>
          </p:nvGrpSpPr>
          <p:grpSpPr>
            <a:xfrm>
              <a:off x="6248400" y="45529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6" name="Ellipse 3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14"/>
            <p:cNvGrpSpPr/>
            <p:nvPr/>
          </p:nvGrpSpPr>
          <p:grpSpPr>
            <a:xfrm>
              <a:off x="6477000" y="4476750"/>
              <a:ext cx="238125" cy="238125"/>
              <a:chOff x="5143500" y="3276600"/>
              <a:chExt cx="238125" cy="238125"/>
            </a:xfrm>
            <a:solidFill>
              <a:srgbClr val="00B0F0"/>
            </a:solidFill>
          </p:grpSpPr>
          <p:sp>
            <p:nvSpPr>
              <p:cNvPr id="354" name="Ellipse 3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8" name="Gruppieren 14"/>
            <p:cNvGrpSpPr/>
            <p:nvPr/>
          </p:nvGrpSpPr>
          <p:grpSpPr>
            <a:xfrm>
              <a:off x="6200775" y="3838575"/>
              <a:ext cx="238125" cy="238125"/>
              <a:chOff x="5143500" y="3276600"/>
              <a:chExt cx="238125" cy="238125"/>
            </a:xfrm>
          </p:grpSpPr>
          <p:sp>
            <p:nvSpPr>
              <p:cNvPr id="352" name="Ellipse 3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9" name="Gruppieren 14"/>
            <p:cNvGrpSpPr/>
            <p:nvPr/>
          </p:nvGrpSpPr>
          <p:grpSpPr>
            <a:xfrm>
              <a:off x="6438900" y="3886200"/>
              <a:ext cx="238125" cy="238125"/>
              <a:chOff x="5143500" y="3276600"/>
              <a:chExt cx="238125" cy="238125"/>
            </a:xfrm>
          </p:grpSpPr>
          <p:sp>
            <p:nvSpPr>
              <p:cNvPr id="318" name="Ellipse 31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0" name="Gruppieren 14"/>
            <p:cNvGrpSpPr/>
            <p:nvPr/>
          </p:nvGrpSpPr>
          <p:grpSpPr>
            <a:xfrm>
              <a:off x="6648450" y="4010025"/>
              <a:ext cx="238125" cy="238125"/>
              <a:chOff x="5143500" y="3276600"/>
              <a:chExt cx="238125" cy="238125"/>
            </a:xfrm>
          </p:grpSpPr>
          <p:sp>
            <p:nvSpPr>
              <p:cNvPr id="316" name="Ellipse 3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1" name="Gruppieren 14"/>
            <p:cNvGrpSpPr/>
            <p:nvPr/>
          </p:nvGrpSpPr>
          <p:grpSpPr>
            <a:xfrm>
              <a:off x="6724650" y="4495800"/>
              <a:ext cx="238125" cy="238125"/>
              <a:chOff x="5143500" y="3276600"/>
              <a:chExt cx="238125" cy="238125"/>
            </a:xfrm>
          </p:grpSpPr>
          <p:sp>
            <p:nvSpPr>
              <p:cNvPr id="314" name="Ellipse 3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14"/>
            <p:cNvGrpSpPr/>
            <p:nvPr/>
          </p:nvGrpSpPr>
          <p:grpSpPr>
            <a:xfrm>
              <a:off x="6000750" y="4600575"/>
              <a:ext cx="238125" cy="238125"/>
              <a:chOff x="5143500" y="3276600"/>
              <a:chExt cx="238125" cy="238125"/>
            </a:xfrm>
          </p:grpSpPr>
          <p:sp>
            <p:nvSpPr>
              <p:cNvPr id="312" name="Ellipse 3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3" name="Gruppieren 210"/>
            <p:cNvGrpSpPr/>
            <p:nvPr/>
          </p:nvGrpSpPr>
          <p:grpSpPr>
            <a:xfrm>
              <a:off x="6296025" y="4772025"/>
              <a:ext cx="238125" cy="238125"/>
              <a:chOff x="5143500" y="3276600"/>
              <a:chExt cx="238125" cy="238125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4" name="Gruppieren 14"/>
            <p:cNvGrpSpPr/>
            <p:nvPr/>
          </p:nvGrpSpPr>
          <p:grpSpPr>
            <a:xfrm>
              <a:off x="6038850" y="4810125"/>
              <a:ext cx="238125" cy="238125"/>
              <a:chOff x="5143500" y="3276600"/>
              <a:chExt cx="238125" cy="238125"/>
            </a:xfrm>
          </p:grpSpPr>
          <p:sp>
            <p:nvSpPr>
              <p:cNvPr id="308" name="Ellipse 3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5" name="Gruppieren 14"/>
            <p:cNvGrpSpPr/>
            <p:nvPr/>
          </p:nvGrpSpPr>
          <p:grpSpPr>
            <a:xfrm>
              <a:off x="6553200" y="4714875"/>
              <a:ext cx="238125" cy="238125"/>
              <a:chOff x="5143500" y="3276600"/>
              <a:chExt cx="238125" cy="238125"/>
            </a:xfrm>
          </p:grpSpPr>
          <p:sp>
            <p:nvSpPr>
              <p:cNvPr id="306" name="Ellipse 3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14"/>
            <p:cNvGrpSpPr/>
            <p:nvPr/>
          </p:nvGrpSpPr>
          <p:grpSpPr>
            <a:xfrm>
              <a:off x="6743700" y="4210050"/>
              <a:ext cx="238125" cy="238125"/>
              <a:chOff x="5143500" y="3276600"/>
              <a:chExt cx="238125" cy="238125"/>
            </a:xfrm>
          </p:grpSpPr>
          <p:sp>
            <p:nvSpPr>
              <p:cNvPr id="304" name="Ellipse 3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7" name="Gruppieren 14"/>
            <p:cNvGrpSpPr/>
            <p:nvPr/>
          </p:nvGrpSpPr>
          <p:grpSpPr>
            <a:xfrm>
              <a:off x="5838825" y="4371975"/>
              <a:ext cx="238125" cy="238125"/>
              <a:chOff x="5143500" y="3276600"/>
              <a:chExt cx="238125" cy="238125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8" name="Gruppieren 14"/>
            <p:cNvGrpSpPr/>
            <p:nvPr/>
          </p:nvGrpSpPr>
          <p:grpSpPr>
            <a:xfrm>
              <a:off x="5886450" y="4133850"/>
              <a:ext cx="238125" cy="238125"/>
              <a:chOff x="5143500" y="3276600"/>
              <a:chExt cx="238125" cy="238125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9" name="Gruppieren 14"/>
            <p:cNvGrpSpPr/>
            <p:nvPr/>
          </p:nvGrpSpPr>
          <p:grpSpPr>
            <a:xfrm>
              <a:off x="6000750" y="3905250"/>
              <a:ext cx="238125" cy="238125"/>
              <a:chOff x="5143500" y="3276600"/>
              <a:chExt cx="238125" cy="238125"/>
            </a:xfrm>
          </p:grpSpPr>
          <p:sp>
            <p:nvSpPr>
              <p:cNvPr id="255" name="Ellipse 254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0" name="Gruppieren 153"/>
          <p:cNvGrpSpPr/>
          <p:nvPr/>
        </p:nvGrpSpPr>
        <p:grpSpPr>
          <a:xfrm flipH="1" flipV="1">
            <a:off x="3424239" y="1819275"/>
            <a:ext cx="1357311" cy="981075"/>
            <a:chOff x="5300664" y="3562350"/>
            <a:chExt cx="1357311" cy="981075"/>
          </a:xfrm>
        </p:grpSpPr>
        <p:grpSp>
          <p:nvGrpSpPr>
            <p:cNvPr id="221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16" name="Ellipse 4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2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14" name="Ellipse 4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3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12" name="Ellipse 4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4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10" name="Ellipse 4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5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08" name="Ellipse 4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6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06" name="Ellipse 4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7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04" name="Ellipse 4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02" name="Ellipse 4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9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00" name="Ellipse 3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0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398" name="Ellipse 3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1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396" name="Ellipse 3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2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33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4" name="Ellipse 3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5" name="Ellipse 3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4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92" name="Ellipse 3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5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390" name="Ellipse 3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1" name="Ellipse 3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6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388" name="Ellipse 3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9" name="Ellipse 3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7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386" name="Ellipse 3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7" name="Ellipse 3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38" name="Gruppieren 153"/>
          <p:cNvGrpSpPr/>
          <p:nvPr/>
        </p:nvGrpSpPr>
        <p:grpSpPr>
          <a:xfrm flipH="1" flipV="1">
            <a:off x="957264" y="5248275"/>
            <a:ext cx="1357311" cy="981075"/>
            <a:chOff x="5300664" y="3562350"/>
            <a:chExt cx="1357311" cy="981075"/>
          </a:xfrm>
        </p:grpSpPr>
        <p:grpSp>
          <p:nvGrpSpPr>
            <p:cNvPr id="239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466" name="Ellipse 4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0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1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462" name="Ellipse 4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2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3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458" name="Ellipse 4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4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456" name="Ellipse 4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5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454" name="Ellipse 4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6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7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450" name="Ellipse 4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46" name="Ellipse 4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Ellipse 4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251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4" name="Ellipse 4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5" name="Ellipse 4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42" name="Ellipse 4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3" name="Ellipse 4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40" name="Ellipse 4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1" name="Ellipse 4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38" name="Ellipse 4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9" name="Ellipse 4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6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36" name="Ellipse 4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7" name="Ellipse 4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57" name="Gruppieren 153"/>
          <p:cNvGrpSpPr/>
          <p:nvPr/>
        </p:nvGrpSpPr>
        <p:grpSpPr>
          <a:xfrm flipH="1" flipV="1">
            <a:off x="5881689" y="2743200"/>
            <a:ext cx="1357311" cy="981075"/>
            <a:chOff x="5300664" y="3562350"/>
            <a:chExt cx="1357311" cy="981075"/>
          </a:xfrm>
        </p:grpSpPr>
        <p:grpSp>
          <p:nvGrpSpPr>
            <p:cNvPr id="258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16" name="Ellipse 5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Ellipse 5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14" name="Ellipse 5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Ellipse 5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12" name="Ellipse 5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Ellipse 5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1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10" name="Ellipse 5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Ellipse 5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2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08" name="Ellipse 5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Ellipse 5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3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06" name="Ellipse 5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Ellipse 5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4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04" name="Ellipse 5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Ellipse 5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5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02" name="Ellipse 5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6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00" name="Ellipse 4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Ellipse 5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498" name="Ellipse 4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Ellipse 4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496" name="Ellipse 4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Ellipse 4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371" name="Gruppieren 160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4" name="Ellipse 4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5" name="Ellipse 4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92" name="Ellipse 4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3" name="Ellipse 4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490" name="Ellipse 4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488" name="Ellipse 4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486" name="Ellipse 4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76" name="Gruppieren 153"/>
          <p:cNvGrpSpPr/>
          <p:nvPr/>
        </p:nvGrpSpPr>
        <p:grpSpPr>
          <a:xfrm>
            <a:off x="7158039" y="1733550"/>
            <a:ext cx="1357311" cy="981075"/>
            <a:chOff x="5300664" y="3562350"/>
            <a:chExt cx="1357311" cy="981075"/>
          </a:xfrm>
        </p:grpSpPr>
        <p:grpSp>
          <p:nvGrpSpPr>
            <p:cNvPr id="37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566" name="Ellipse 5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564" name="Ellipse 5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9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562" name="Ellipse 5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0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560" name="Ellipse 5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1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558" name="Ellipse 5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556" name="Ellipse 5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552" name="Ellipse 5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550" name="Ellipse 5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48" name="Ellipse 5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46" name="Ellipse 5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2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40" name="Ellipse 5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36" name="Ellipse 5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7" name="Ellipse 5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26" name="Gruppieren 153"/>
          <p:cNvGrpSpPr/>
          <p:nvPr/>
        </p:nvGrpSpPr>
        <p:grpSpPr>
          <a:xfrm>
            <a:off x="4681539" y="857250"/>
            <a:ext cx="1357311" cy="981075"/>
            <a:chOff x="5300664" y="3562350"/>
            <a:chExt cx="1357311" cy="981075"/>
          </a:xfrm>
        </p:grpSpPr>
        <p:grpSp>
          <p:nvGrpSpPr>
            <p:cNvPr id="42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16" name="Ellipse 61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8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9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12" name="Ellipse 61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0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10" name="Ellipse 60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1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08" name="Ellipse 60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06" name="Ellipse 60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04" name="Ellipse 60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02" name="Ellipse 60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5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00" name="Ellipse 59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598" name="Ellipse 59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596" name="Ellipse 59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47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4" name="Ellipse 59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5" name="Ellipse 59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92" name="Ellipse 59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3" name="Ellipse 59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590" name="Ellipse 58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1" name="Ellipse 59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76" name="Gruppieren 153"/>
          <p:cNvGrpSpPr/>
          <p:nvPr/>
        </p:nvGrpSpPr>
        <p:grpSpPr>
          <a:xfrm>
            <a:off x="519114" y="3990975"/>
            <a:ext cx="1357311" cy="981075"/>
            <a:chOff x="5300664" y="3562350"/>
            <a:chExt cx="1357311" cy="981075"/>
          </a:xfrm>
        </p:grpSpPr>
        <p:grpSp>
          <p:nvGrpSpPr>
            <p:cNvPr id="477" name="Gruppieren 14"/>
            <p:cNvGrpSpPr/>
            <p:nvPr/>
          </p:nvGrpSpPr>
          <p:grpSpPr>
            <a:xfrm>
              <a:off x="5591175" y="3943350"/>
              <a:ext cx="238125" cy="238125"/>
              <a:chOff x="5143500" y="3276600"/>
              <a:chExt cx="238125" cy="238125"/>
            </a:xfrm>
            <a:solidFill>
              <a:srgbClr val="FF0000"/>
            </a:solidFill>
          </p:grpSpPr>
          <p:sp>
            <p:nvSpPr>
              <p:cNvPr id="666" name="Ellipse 66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8" name="Gruppieren 14"/>
            <p:cNvGrpSpPr/>
            <p:nvPr/>
          </p:nvGrpSpPr>
          <p:grpSpPr>
            <a:xfrm>
              <a:off x="5762625" y="4114800"/>
              <a:ext cx="238125" cy="238125"/>
              <a:chOff x="5143500" y="3276600"/>
              <a:chExt cx="238125" cy="238125"/>
            </a:xfrm>
          </p:grpSpPr>
          <p:sp>
            <p:nvSpPr>
              <p:cNvPr id="664" name="Ellipse 66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9" name="Gruppieren 14"/>
            <p:cNvGrpSpPr/>
            <p:nvPr/>
          </p:nvGrpSpPr>
          <p:grpSpPr>
            <a:xfrm>
              <a:off x="5819775" y="3876675"/>
              <a:ext cx="238125" cy="238125"/>
              <a:chOff x="5143500" y="3276600"/>
              <a:chExt cx="238125" cy="238125"/>
            </a:xfrm>
          </p:grpSpPr>
          <p:sp>
            <p:nvSpPr>
              <p:cNvPr id="662" name="Ellipse 66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0" name="Gruppieren 14"/>
            <p:cNvGrpSpPr/>
            <p:nvPr/>
          </p:nvGrpSpPr>
          <p:grpSpPr>
            <a:xfrm rot="5400000">
              <a:off x="6019800" y="4057650"/>
              <a:ext cx="238125" cy="238125"/>
              <a:chOff x="5143500" y="3276600"/>
              <a:chExt cx="238125" cy="238125"/>
            </a:xfrm>
          </p:grpSpPr>
          <p:sp>
            <p:nvSpPr>
              <p:cNvPr id="660" name="Ellipse 65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1" name="Gruppieren 14"/>
            <p:cNvGrpSpPr/>
            <p:nvPr/>
          </p:nvGrpSpPr>
          <p:grpSpPr>
            <a:xfrm rot="5400000">
              <a:off x="5924550" y="4305300"/>
              <a:ext cx="238125" cy="238125"/>
              <a:chOff x="5143500" y="3276600"/>
              <a:chExt cx="238125" cy="238125"/>
            </a:xfrm>
          </p:grpSpPr>
          <p:sp>
            <p:nvSpPr>
              <p:cNvPr id="658" name="Ellipse 65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2" name="Gruppieren 14"/>
            <p:cNvGrpSpPr/>
            <p:nvPr/>
          </p:nvGrpSpPr>
          <p:grpSpPr>
            <a:xfrm rot="5400000">
              <a:off x="6086475" y="3838575"/>
              <a:ext cx="238125" cy="238125"/>
              <a:chOff x="5143500" y="3276600"/>
              <a:chExt cx="238125" cy="238125"/>
            </a:xfrm>
            <a:solidFill>
              <a:srgbClr val="92D050"/>
            </a:solidFill>
          </p:grpSpPr>
          <p:sp>
            <p:nvSpPr>
              <p:cNvPr id="656" name="Ellipse 65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3" name="Gruppieren 14"/>
            <p:cNvGrpSpPr/>
            <p:nvPr/>
          </p:nvGrpSpPr>
          <p:grpSpPr>
            <a:xfrm>
              <a:off x="5924550" y="3667125"/>
              <a:ext cx="238125" cy="238125"/>
              <a:chOff x="5143500" y="3276600"/>
              <a:chExt cx="238125" cy="238125"/>
            </a:xfrm>
          </p:grpSpPr>
          <p:sp>
            <p:nvSpPr>
              <p:cNvPr id="654" name="Ellipse 653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4" name="Gruppieren 14"/>
            <p:cNvGrpSpPr/>
            <p:nvPr/>
          </p:nvGrpSpPr>
          <p:grpSpPr>
            <a:xfrm>
              <a:off x="6153150" y="3600450"/>
              <a:ext cx="238125" cy="238125"/>
              <a:chOff x="5143500" y="3276600"/>
              <a:chExt cx="238125" cy="238125"/>
            </a:xfrm>
          </p:grpSpPr>
          <p:sp>
            <p:nvSpPr>
              <p:cNvPr id="652" name="Ellipse 651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5" name="Gruppieren 14"/>
            <p:cNvGrpSpPr/>
            <p:nvPr/>
          </p:nvGrpSpPr>
          <p:grpSpPr>
            <a:xfrm rot="5400000">
              <a:off x="6353175" y="3781425"/>
              <a:ext cx="238125" cy="238125"/>
              <a:chOff x="5143500" y="3276600"/>
              <a:chExt cx="238125" cy="238125"/>
            </a:xfrm>
          </p:grpSpPr>
          <p:sp>
            <p:nvSpPr>
              <p:cNvPr id="650" name="Ellipse 649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8" name="Gruppieren 14"/>
            <p:cNvGrpSpPr/>
            <p:nvPr/>
          </p:nvGrpSpPr>
          <p:grpSpPr>
            <a:xfrm rot="5400000">
              <a:off x="6257925" y="4029075"/>
              <a:ext cx="238125" cy="238125"/>
              <a:chOff x="5143500" y="3276600"/>
              <a:chExt cx="238125" cy="238125"/>
            </a:xfrm>
          </p:grpSpPr>
          <p:sp>
            <p:nvSpPr>
              <p:cNvPr id="648" name="Ellipse 647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9" name="Gruppieren 14"/>
            <p:cNvGrpSpPr/>
            <p:nvPr/>
          </p:nvGrpSpPr>
          <p:grpSpPr>
            <a:xfrm rot="5400000">
              <a:off x="6419850" y="3562350"/>
              <a:ext cx="238125" cy="238125"/>
              <a:chOff x="5143500" y="3276600"/>
              <a:chExt cx="238125" cy="238125"/>
            </a:xfrm>
          </p:grpSpPr>
          <p:sp>
            <p:nvSpPr>
              <p:cNvPr id="646" name="Ellipse 645"/>
              <p:cNvSpPr/>
              <p:nvPr/>
            </p:nvSpPr>
            <p:spPr>
              <a:xfrm>
                <a:off x="5143500" y="3276600"/>
                <a:ext cx="238125" cy="238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236179" y="33689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0" name="Gruppieren 83"/>
            <p:cNvGrpSpPr/>
            <p:nvPr/>
          </p:nvGrpSpPr>
          <p:grpSpPr>
            <a:xfrm rot="16200000">
              <a:off x="5286376" y="3638550"/>
              <a:ext cx="733425" cy="704850"/>
              <a:chOff x="4762500" y="3657600"/>
              <a:chExt cx="733425" cy="704850"/>
            </a:xfrm>
          </p:grpSpPr>
          <p:grpSp>
            <p:nvGrpSpPr>
              <p:cNvPr id="521" name="Gruppieren 261"/>
              <p:cNvGrpSpPr/>
              <p:nvPr/>
            </p:nvGrpSpPr>
            <p:grpSpPr>
              <a:xfrm rot="16200000">
                <a:off x="4762500" y="37623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4" name="Ellipse 643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2" name="Gruppieren 14"/>
              <p:cNvGrpSpPr/>
              <p:nvPr/>
            </p:nvGrpSpPr>
            <p:grpSpPr>
              <a:xfrm rot="16200000">
                <a:off x="4991100" y="36957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42" name="Ellipse 641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3" name="Gruppieren 14"/>
              <p:cNvGrpSpPr/>
              <p:nvPr/>
            </p:nvGrpSpPr>
            <p:grpSpPr>
              <a:xfrm>
                <a:off x="5191125" y="3876675"/>
                <a:ext cx="238125" cy="238125"/>
                <a:chOff x="5143500" y="3276600"/>
                <a:chExt cx="238125" cy="238125"/>
              </a:xfrm>
            </p:grpSpPr>
            <p:sp>
              <p:nvSpPr>
                <p:cNvPr id="640" name="Ellipse 639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4" name="Gruppieren 14"/>
              <p:cNvGrpSpPr/>
              <p:nvPr/>
            </p:nvGrpSpPr>
            <p:grpSpPr>
              <a:xfrm>
                <a:off x="5095875" y="4124325"/>
                <a:ext cx="238125" cy="238125"/>
                <a:chOff x="5143500" y="3276600"/>
                <a:chExt cx="238125" cy="238125"/>
              </a:xfrm>
            </p:grpSpPr>
            <p:sp>
              <p:nvSpPr>
                <p:cNvPr id="638" name="Ellipse 637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5" name="Gruppieren 14"/>
              <p:cNvGrpSpPr/>
              <p:nvPr/>
            </p:nvGrpSpPr>
            <p:grpSpPr>
              <a:xfrm>
                <a:off x="5257800" y="3657600"/>
                <a:ext cx="238125" cy="238125"/>
                <a:chOff x="5143500" y="3276600"/>
                <a:chExt cx="238125" cy="238125"/>
              </a:xfrm>
            </p:grpSpPr>
            <p:sp>
              <p:nvSpPr>
                <p:cNvPr id="636" name="Ellipse 635"/>
                <p:cNvSpPr/>
                <p:nvPr/>
              </p:nvSpPr>
              <p:spPr>
                <a:xfrm>
                  <a:off x="5143500" y="3276600"/>
                  <a:ext cx="238125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5236179" y="33689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526" name="Gruppieren 14"/>
          <p:cNvGrpSpPr/>
          <p:nvPr/>
        </p:nvGrpSpPr>
        <p:grpSpPr>
          <a:xfrm>
            <a:off x="3705225" y="6295100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9" name="Ellipse 618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7" name="Gruppieren 14"/>
          <p:cNvGrpSpPr/>
          <p:nvPr/>
        </p:nvGrpSpPr>
        <p:grpSpPr>
          <a:xfrm>
            <a:off x="3705225" y="6381750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2" name="Ellipse 621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8" name="Gruppieren 14"/>
          <p:cNvGrpSpPr/>
          <p:nvPr/>
        </p:nvGrpSpPr>
        <p:grpSpPr>
          <a:xfrm>
            <a:off x="3905250" y="6296025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5" name="Ellipse 624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9" name="Gruppieren 14"/>
          <p:cNvGrpSpPr/>
          <p:nvPr/>
        </p:nvGrpSpPr>
        <p:grpSpPr>
          <a:xfrm>
            <a:off x="4057650" y="6238875"/>
            <a:ext cx="238125" cy="7620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8" name="Ellipse 627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0" name="Gruppieren 14"/>
          <p:cNvGrpSpPr/>
          <p:nvPr/>
        </p:nvGrpSpPr>
        <p:grpSpPr>
          <a:xfrm>
            <a:off x="4229100" y="6361775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1" name="Ellipse 630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1" name="Gruppieren 14"/>
          <p:cNvGrpSpPr/>
          <p:nvPr/>
        </p:nvGrpSpPr>
        <p:grpSpPr>
          <a:xfrm>
            <a:off x="4019550" y="6209375"/>
            <a:ext cx="238125" cy="48550"/>
            <a:chOff x="5143500" y="3276600"/>
            <a:chExt cx="238125" cy="2381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4" name="Ellipse 633"/>
            <p:cNvSpPr/>
            <p:nvPr/>
          </p:nvSpPr>
          <p:spPr>
            <a:xfrm>
              <a:off x="5143500" y="3276600"/>
              <a:ext cx="238125" cy="238125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Ellipse 634"/>
            <p:cNvSpPr/>
            <p:nvPr/>
          </p:nvSpPr>
          <p:spPr>
            <a:xfrm>
              <a:off x="5236179" y="3368993"/>
              <a:ext cx="45719" cy="4571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8" name="Rechteck 617"/>
          <p:cNvSpPr/>
          <p:nvPr/>
        </p:nvSpPr>
        <p:spPr>
          <a:xfrm>
            <a:off x="2686050" y="5556504"/>
            <a:ext cx="187642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7030A0"/>
                </a:solidFill>
              </a:rPr>
              <a:t>Cancer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Stem</a:t>
            </a:r>
            <a:r>
              <a:rPr lang="de-DE" dirty="0" smtClean="0">
                <a:solidFill>
                  <a:srgbClr val="7030A0"/>
                </a:solidFill>
              </a:rPr>
              <a:t> Cells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621" name="Rechteck 620"/>
          <p:cNvSpPr/>
          <p:nvPr/>
        </p:nvSpPr>
        <p:spPr>
          <a:xfrm>
            <a:off x="6600825" y="4051554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50"/>
                </a:solidFill>
              </a:rPr>
              <a:t>Somatic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dirty="0" err="1" smtClean="0">
                <a:solidFill>
                  <a:srgbClr val="00B050"/>
                </a:solidFill>
              </a:rPr>
              <a:t>Stem</a:t>
            </a:r>
            <a:r>
              <a:rPr lang="de-DE" dirty="0" smtClean="0">
                <a:solidFill>
                  <a:srgbClr val="00B050"/>
                </a:solidFill>
              </a:rPr>
              <a:t>  Cells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624" name="Rechteck 623"/>
          <p:cNvSpPr/>
          <p:nvPr/>
        </p:nvSpPr>
        <p:spPr>
          <a:xfrm>
            <a:off x="6219825" y="4727829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FF0000"/>
                </a:solidFill>
              </a:rPr>
              <a:t>Germ</a:t>
            </a:r>
            <a:r>
              <a:rPr lang="de-DE" dirty="0" smtClean="0">
                <a:solidFill>
                  <a:srgbClr val="FF0000"/>
                </a:solidFill>
              </a:rPr>
              <a:t> Cells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27" name="Rechteck 626"/>
          <p:cNvSpPr/>
          <p:nvPr/>
        </p:nvSpPr>
        <p:spPr>
          <a:xfrm>
            <a:off x="6305550" y="5432679"/>
            <a:ext cx="25431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rgbClr val="00B0F0"/>
                </a:solidFill>
              </a:rPr>
              <a:t>Embryonic</a:t>
            </a:r>
            <a:r>
              <a:rPr lang="de-DE" dirty="0" smtClean="0">
                <a:solidFill>
                  <a:srgbClr val="00B0F0"/>
                </a:solidFill>
              </a:rPr>
              <a:t>  </a:t>
            </a:r>
            <a:r>
              <a:rPr lang="de-DE" dirty="0" err="1" smtClean="0">
                <a:solidFill>
                  <a:srgbClr val="00B0F0"/>
                </a:solidFill>
              </a:rPr>
              <a:t>Stem</a:t>
            </a:r>
            <a:r>
              <a:rPr lang="de-DE" dirty="0" smtClean="0">
                <a:solidFill>
                  <a:srgbClr val="00B0F0"/>
                </a:solidFill>
              </a:rPr>
              <a:t> Cells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630" name="Rechteck 629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560.000.000 Jahre</a:t>
            </a:r>
            <a:endParaRPr lang="de-DE" sz="3600" dirty="0"/>
          </a:p>
        </p:txBody>
      </p:sp>
      <p:sp>
        <p:nvSpPr>
          <p:cNvPr id="633" name="Rechteck 632"/>
          <p:cNvSpPr/>
          <p:nvPr/>
        </p:nvSpPr>
        <p:spPr>
          <a:xfrm>
            <a:off x="314325" y="270129"/>
            <a:ext cx="50863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Seit 560.000.000 Jahre</a:t>
            </a:r>
            <a:endParaRPr lang="de-DE" sz="3600" dirty="0"/>
          </a:p>
        </p:txBody>
      </p:sp>
      <p:sp>
        <p:nvSpPr>
          <p:cNvPr id="668" name="Textfeld 667"/>
          <p:cNvSpPr txBox="1"/>
          <p:nvPr/>
        </p:nvSpPr>
        <p:spPr>
          <a:xfrm>
            <a:off x="5906913" y="5925934"/>
            <a:ext cx="3241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1st </a:t>
            </a:r>
            <a:r>
              <a:rPr lang="de-DE" dirty="0" err="1" smtClean="0">
                <a:solidFill>
                  <a:schemeClr val="bg1"/>
                </a:solidFill>
              </a:rPr>
              <a:t>Mammal</a:t>
            </a:r>
            <a:r>
              <a:rPr lang="de-DE" dirty="0" smtClean="0">
                <a:solidFill>
                  <a:schemeClr val="bg1"/>
                </a:solidFill>
              </a:rPr>
              <a:t> ~165.000.000 </a:t>
            </a:r>
            <a:r>
              <a:rPr lang="de-DE" dirty="0" err="1" smtClean="0">
                <a:solidFill>
                  <a:schemeClr val="bg1"/>
                </a:solidFill>
              </a:rPr>
              <a:t>years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Homo  Family:    2.000.000 </a:t>
            </a:r>
            <a:r>
              <a:rPr lang="de-DE" dirty="0" err="1" smtClean="0">
                <a:solidFill>
                  <a:schemeClr val="bg1"/>
                </a:solidFill>
              </a:rPr>
              <a:t>years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Homo sapiens</a:t>
            </a:r>
            <a:r>
              <a:rPr lang="de-DE" smtClean="0">
                <a:solidFill>
                  <a:schemeClr val="bg1"/>
                </a:solidFill>
              </a:rPr>
              <a:t>:       195 </a:t>
            </a:r>
            <a:r>
              <a:rPr lang="de-DE" dirty="0" smtClean="0">
                <a:solidFill>
                  <a:schemeClr val="bg1"/>
                </a:solidFill>
              </a:rPr>
              <a:t>000 </a:t>
            </a:r>
            <a:r>
              <a:rPr lang="de-DE" dirty="0" err="1" smtClean="0">
                <a:solidFill>
                  <a:schemeClr val="bg1"/>
                </a:solidFill>
              </a:rPr>
              <a:t>years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9" name="Rechteck 668"/>
          <p:cNvSpPr/>
          <p:nvPr/>
        </p:nvSpPr>
        <p:spPr>
          <a:xfrm>
            <a:off x="314325" y="270129"/>
            <a:ext cx="5010150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/>
              <a:t>Since</a:t>
            </a:r>
            <a:r>
              <a:rPr lang="de-DE" sz="3600" dirty="0" smtClean="0"/>
              <a:t> 560.000.000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2.500.000.000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7667625" y="6229350"/>
            <a:ext cx="129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Procaryotes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61390"/>
            <a:ext cx="2166938" cy="1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36" y="1933574"/>
            <a:ext cx="226375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7033759" y="3733800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Stromatoliten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2.500.000.000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61390"/>
            <a:ext cx="2166938" cy="1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36" y="1933574"/>
            <a:ext cx="226375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7033759" y="3733800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Stromatoliten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233672" y="338328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7991" y="303323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26491" y="345709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07515" y="351901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14325" y="270129"/>
            <a:ext cx="4219575" cy="402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/>
              <a:t>2.500.000.000 </a:t>
            </a:r>
            <a:r>
              <a:rPr lang="de-DE" sz="3600" dirty="0" err="1" smtClean="0"/>
              <a:t>years</a:t>
            </a:r>
            <a:endParaRPr lang="de-DE" sz="3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61390"/>
            <a:ext cx="2166938" cy="1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36" y="1933574"/>
            <a:ext cx="226375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033759" y="3733800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Stromatoliten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Bildschirmpräsentation (4:3)</PresentationFormat>
  <Paragraphs>244</Paragraphs>
  <Slides>65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66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Dept. f. Med. Biochemie, MUW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Georg</dc:creator>
  <cp:lastModifiedBy>Georg Weitzer</cp:lastModifiedBy>
  <cp:revision>86</cp:revision>
  <dcterms:created xsi:type="dcterms:W3CDTF">2012-02-20T11:07:34Z</dcterms:created>
  <dcterms:modified xsi:type="dcterms:W3CDTF">2023-10-19T07:09:08Z</dcterms:modified>
</cp:coreProperties>
</file>